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69" r:id="rId2"/>
    <p:sldId id="1271" r:id="rId3"/>
    <p:sldId id="1367" r:id="rId4"/>
    <p:sldId id="1368" r:id="rId5"/>
    <p:sldId id="1369" r:id="rId6"/>
    <p:sldId id="1370" r:id="rId7"/>
    <p:sldId id="1371" r:id="rId8"/>
    <p:sldId id="1283" r:id="rId9"/>
    <p:sldId id="1285" r:id="rId10"/>
    <p:sldId id="1372" r:id="rId11"/>
    <p:sldId id="1373" r:id="rId12"/>
    <p:sldId id="1374" r:id="rId13"/>
    <p:sldId id="1376" r:id="rId14"/>
    <p:sldId id="1375" r:id="rId15"/>
    <p:sldId id="1377" r:id="rId16"/>
    <p:sldId id="1282" r:id="rId17"/>
    <p:sldId id="1287" r:id="rId18"/>
    <p:sldId id="1292" r:id="rId19"/>
    <p:sldId id="1284" r:id="rId20"/>
    <p:sldId id="1297" r:id="rId21"/>
    <p:sldId id="1298" r:id="rId22"/>
    <p:sldId id="1299" r:id="rId23"/>
    <p:sldId id="1300" r:id="rId24"/>
    <p:sldId id="1398" r:id="rId25"/>
    <p:sldId id="1301" r:id="rId26"/>
    <p:sldId id="1302" r:id="rId27"/>
    <p:sldId id="1383" r:id="rId28"/>
    <p:sldId id="1384" r:id="rId29"/>
    <p:sldId id="1385" r:id="rId30"/>
    <p:sldId id="1391" r:id="rId31"/>
    <p:sldId id="1390" r:id="rId32"/>
    <p:sldId id="1386" r:id="rId33"/>
    <p:sldId id="1388" r:id="rId34"/>
    <p:sldId id="1397" r:id="rId35"/>
    <p:sldId id="1396" r:id="rId36"/>
    <p:sldId id="1389" r:id="rId37"/>
    <p:sldId id="1392" r:id="rId38"/>
    <p:sldId id="1393" r:id="rId39"/>
    <p:sldId id="1394" r:id="rId40"/>
    <p:sldId id="1395" r:id="rId41"/>
    <p:sldId id="1380" r:id="rId42"/>
    <p:sldId id="1382" r:id="rId43"/>
    <p:sldId id="1315" r:id="rId44"/>
    <p:sldId id="1381" r:id="rId45"/>
    <p:sldId id="1314" r:id="rId46"/>
    <p:sldId id="1312" r:id="rId47"/>
    <p:sldId id="1331" r:id="rId48"/>
    <p:sldId id="1328" r:id="rId4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E1D8"/>
    <a:srgbClr val="010227"/>
    <a:srgbClr val="03022B"/>
    <a:srgbClr val="2F2F81"/>
    <a:srgbClr val="2D3191"/>
    <a:srgbClr val="E21D39"/>
    <a:srgbClr val="013B74"/>
    <a:srgbClr val="1E98C9"/>
    <a:srgbClr val="4EB7C5"/>
    <a:srgbClr val="1E988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404" autoAdjust="0"/>
    <p:restoredTop sz="77035"/>
  </p:normalViewPr>
  <p:slideViewPr>
    <p:cSldViewPr snapToGrid="0" snapToObjects="1">
      <p:cViewPr varScale="1">
        <p:scale>
          <a:sx n="113" d="100"/>
          <a:sy n="113" d="100"/>
        </p:scale>
        <p:origin x="640" y="176"/>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C48F85-D446-2B45-B57A-C0A25DE936C4}" type="datetimeFigureOut">
              <a:rPr lang="en-US" smtClean="0"/>
              <a:t>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E08DEA-7264-264A-9AB1-2FE28E381D91}" type="slidenum">
              <a:rPr lang="en-US" smtClean="0"/>
              <a:t>‹#›</a:t>
            </a:fld>
            <a:endParaRPr lang="en-US"/>
          </a:p>
        </p:txBody>
      </p:sp>
    </p:spTree>
    <p:extLst>
      <p:ext uri="{BB962C8B-B14F-4D97-AF65-F5344CB8AC3E}">
        <p14:creationId xmlns:p14="http://schemas.microsoft.com/office/powerpoint/2010/main" val="1909820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Zowe</a:t>
            </a:r>
            <a:r>
              <a:rPr lang="en-US" dirty="0"/>
              <a:t> is owned and managed by the </a:t>
            </a:r>
            <a:r>
              <a:rPr lang="en-US" dirty="0" err="1"/>
              <a:t>linux</a:t>
            </a:r>
            <a:r>
              <a:rPr lang="en-US" dirty="0"/>
              <a:t> foundation, as part of the open mainframe project</a:t>
            </a:r>
          </a:p>
          <a:p>
            <a:endParaRPr lang="en-US" dirty="0"/>
          </a:p>
          <a:p>
            <a:r>
              <a:rPr lang="en-US" dirty="0"/>
              <a:t>&lt;Click&gt;</a:t>
            </a:r>
          </a:p>
          <a:p>
            <a:endParaRPr lang="en-US" dirty="0"/>
          </a:p>
          <a:p>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2</a:t>
            </a:fld>
            <a:endParaRPr lang="en-US"/>
          </a:p>
        </p:txBody>
      </p:sp>
    </p:spTree>
    <p:extLst>
      <p:ext uri="{BB962C8B-B14F-4D97-AF65-F5344CB8AC3E}">
        <p14:creationId xmlns:p14="http://schemas.microsoft.com/office/powerpoint/2010/main" val="1181390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jobs groups allows you to </a:t>
            </a:r>
          </a:p>
          <a:p>
            <a:r>
              <a:rPr lang="en-US" dirty="0"/>
              <a:t>&lt;click&gt;</a:t>
            </a:r>
          </a:p>
          <a:p>
            <a:r>
              <a:rPr lang="en-US" dirty="0"/>
              <a:t>List jobs by prefix, owner or status</a:t>
            </a:r>
          </a:p>
          <a:p>
            <a:r>
              <a:rPr lang="en-US" dirty="0"/>
              <a:t>&lt;click&gt;</a:t>
            </a:r>
          </a:p>
          <a:p>
            <a:r>
              <a:rPr lang="en-US" dirty="0"/>
              <a:t>View a list of spool files</a:t>
            </a:r>
          </a:p>
          <a:p>
            <a:r>
              <a:rPr lang="en-US" dirty="0"/>
              <a:t>&lt;view&gt;</a:t>
            </a:r>
          </a:p>
          <a:p>
            <a:r>
              <a:rPr lang="en-US" dirty="0"/>
              <a:t>As well as content for an individual spool file</a:t>
            </a:r>
          </a:p>
          <a:p>
            <a:r>
              <a:rPr lang="en-US" dirty="0"/>
              <a:t>&lt;click&gt;</a:t>
            </a:r>
          </a:p>
          <a:p>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11</a:t>
            </a:fld>
            <a:endParaRPr lang="en-US"/>
          </a:p>
        </p:txBody>
      </p:sp>
    </p:spTree>
    <p:extLst>
      <p:ext uri="{BB962C8B-B14F-4D97-AF65-F5344CB8AC3E}">
        <p14:creationId xmlns:p14="http://schemas.microsoft.com/office/powerpoint/2010/main" val="2930936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t>
            </a:r>
            <a:r>
              <a:rPr lang="en-US" dirty="0" err="1"/>
              <a:t>unix</a:t>
            </a:r>
            <a:r>
              <a:rPr lang="en-US" dirty="0"/>
              <a:t> system services group you can</a:t>
            </a:r>
          </a:p>
          <a:p>
            <a:r>
              <a:rPr lang="en-US" dirty="0"/>
              <a:t>&lt;click&gt;</a:t>
            </a:r>
          </a:p>
          <a:p>
            <a:r>
              <a:rPr lang="en-US" dirty="0"/>
              <a:t>Create directories</a:t>
            </a:r>
          </a:p>
          <a:p>
            <a:r>
              <a:rPr lang="en-US" dirty="0"/>
              <a:t>&lt;click&gt;</a:t>
            </a:r>
          </a:p>
          <a:p>
            <a:r>
              <a:rPr lang="en-US" dirty="0"/>
              <a:t>Upload files from your PC</a:t>
            </a:r>
          </a:p>
          <a:p>
            <a:r>
              <a:rPr lang="en-US" dirty="0"/>
              <a:t>&lt;click&gt;</a:t>
            </a:r>
          </a:p>
          <a:p>
            <a:r>
              <a:rPr lang="en-US" dirty="0"/>
              <a:t>As well as issue </a:t>
            </a:r>
            <a:r>
              <a:rPr lang="en-US" dirty="0" err="1"/>
              <a:t>unix</a:t>
            </a:r>
            <a:r>
              <a:rPr lang="en-US" dirty="0"/>
              <a:t> commands directly within USS</a:t>
            </a:r>
          </a:p>
          <a:p>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12</a:t>
            </a:fld>
            <a:endParaRPr lang="en-US"/>
          </a:p>
        </p:txBody>
      </p:sp>
    </p:spTree>
    <p:extLst>
      <p:ext uri="{BB962C8B-B14F-4D97-AF65-F5344CB8AC3E}">
        <p14:creationId xmlns:p14="http://schemas.microsoft.com/office/powerpoint/2010/main" val="3139550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core command groups allow you to issue</a:t>
            </a:r>
          </a:p>
          <a:p>
            <a:r>
              <a:rPr lang="en-US" dirty="0"/>
              <a:t>&lt;click&gt;</a:t>
            </a:r>
          </a:p>
          <a:p>
            <a:r>
              <a:rPr lang="en-US" dirty="0"/>
              <a:t>TSO commands, create and manage workflows</a:t>
            </a:r>
          </a:p>
          <a:p>
            <a:endParaRPr lang="en-US" dirty="0"/>
          </a:p>
          <a:p>
            <a:r>
              <a:rPr lang="en-US" dirty="0"/>
              <a:t>Bec</a:t>
            </a:r>
          </a:p>
        </p:txBody>
      </p:sp>
      <p:sp>
        <p:nvSpPr>
          <p:cNvPr id="4" name="Slide Number Placeholder 3"/>
          <p:cNvSpPr>
            <a:spLocks noGrp="1"/>
          </p:cNvSpPr>
          <p:nvPr>
            <p:ph type="sldNum" sz="quarter" idx="5"/>
          </p:nvPr>
        </p:nvSpPr>
        <p:spPr/>
        <p:txBody>
          <a:bodyPr/>
          <a:lstStyle/>
          <a:p>
            <a:fld id="{56E08DEA-7264-264A-9AB1-2FE28E381D91}" type="slidenum">
              <a:rPr lang="en-US" smtClean="0"/>
              <a:t>13</a:t>
            </a:fld>
            <a:endParaRPr lang="en-US"/>
          </a:p>
        </p:txBody>
      </p:sp>
    </p:spTree>
    <p:extLst>
      <p:ext uri="{BB962C8B-B14F-4D97-AF65-F5344CB8AC3E}">
        <p14:creationId xmlns:p14="http://schemas.microsoft.com/office/powerpoint/2010/main" val="1168425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the CLI is running on the user’s laptop it can be embedded and executed from other tools within the same machine</a:t>
            </a:r>
          </a:p>
          <a:p>
            <a:r>
              <a:rPr lang="en-US" dirty="0"/>
              <a:t>Such as those for</a:t>
            </a:r>
          </a:p>
          <a:p>
            <a:r>
              <a:rPr lang="en-US" dirty="0"/>
              <a:t>&lt;click&gt;</a:t>
            </a:r>
          </a:p>
          <a:p>
            <a:r>
              <a:rPr lang="en-US" dirty="0"/>
              <a:t>DevOps</a:t>
            </a:r>
          </a:p>
          <a:p>
            <a:r>
              <a:rPr lang="en-US" dirty="0"/>
              <a:t>CICD Pipelines</a:t>
            </a:r>
          </a:p>
          <a:p>
            <a:r>
              <a:rPr lang="en-US" dirty="0"/>
              <a:t>Automation scripts</a:t>
            </a:r>
          </a:p>
          <a:p>
            <a:r>
              <a:rPr lang="en-US" dirty="0"/>
              <a:t>And other scenarios where mainframe orchestration is required</a:t>
            </a:r>
          </a:p>
          <a:p>
            <a:r>
              <a:rPr lang="en-US" dirty="0"/>
              <a:t>This allows a developer familiar with their existing software suite to seamlessly use the </a:t>
            </a:r>
            <a:r>
              <a:rPr lang="en-US" dirty="0" err="1"/>
              <a:t>Zowe</a:t>
            </a:r>
            <a:r>
              <a:rPr lang="en-US" dirty="0"/>
              <a:t> CLI to perform mainframe tasks</a:t>
            </a:r>
          </a:p>
          <a:p>
            <a:r>
              <a:rPr lang="en-US" dirty="0"/>
              <a:t>&lt;click&gt;</a:t>
            </a:r>
          </a:p>
          <a:p>
            <a:r>
              <a:rPr lang="en-US" dirty="0"/>
              <a:t>All of this is done with encrypted communication using the laptop’s native credential store</a:t>
            </a:r>
          </a:p>
        </p:txBody>
      </p:sp>
      <p:sp>
        <p:nvSpPr>
          <p:cNvPr id="4" name="Slide Number Placeholder 3"/>
          <p:cNvSpPr>
            <a:spLocks noGrp="1"/>
          </p:cNvSpPr>
          <p:nvPr>
            <p:ph type="sldNum" sz="quarter" idx="5"/>
          </p:nvPr>
        </p:nvSpPr>
        <p:spPr/>
        <p:txBody>
          <a:bodyPr/>
          <a:lstStyle/>
          <a:p>
            <a:fld id="{56E08DEA-7264-264A-9AB1-2FE28E381D91}" type="slidenum">
              <a:rPr lang="en-US" smtClean="0"/>
              <a:t>14</a:t>
            </a:fld>
            <a:endParaRPr lang="en-US"/>
          </a:p>
        </p:txBody>
      </p:sp>
    </p:spTree>
    <p:extLst>
      <p:ext uri="{BB962C8B-B14F-4D97-AF65-F5344CB8AC3E}">
        <p14:creationId xmlns:p14="http://schemas.microsoft.com/office/powerpoint/2010/main" val="610934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well as core capabilities </a:t>
            </a:r>
            <a:r>
              <a:rPr lang="en-US" dirty="0" err="1"/>
              <a:t>Zowe</a:t>
            </a:r>
            <a:r>
              <a:rPr lang="en-US" dirty="0"/>
              <a:t> CLI is built to be an extensible framework allowing additional plugins to be installed, such as those for </a:t>
            </a:r>
          </a:p>
          <a:p>
            <a:r>
              <a:rPr lang="en-US" dirty="0"/>
              <a:t>&lt;click&gt;</a:t>
            </a:r>
          </a:p>
          <a:p>
            <a:r>
              <a:rPr lang="en-US" dirty="0"/>
              <a:t> CICS</a:t>
            </a:r>
          </a:p>
          <a:p>
            <a:r>
              <a:rPr lang="en-US" dirty="0"/>
              <a:t>&lt;click&gt;</a:t>
            </a:r>
          </a:p>
          <a:p>
            <a:r>
              <a:rPr lang="en-US" dirty="0"/>
              <a:t>DB2 and other mainframe runtimes.</a:t>
            </a:r>
          </a:p>
          <a:p>
            <a:r>
              <a:rPr lang="en-US" dirty="0"/>
              <a:t>This is done using an extensible API so that</a:t>
            </a:r>
          </a:p>
        </p:txBody>
      </p:sp>
      <p:sp>
        <p:nvSpPr>
          <p:cNvPr id="4" name="Slide Number Placeholder 3"/>
          <p:cNvSpPr>
            <a:spLocks noGrp="1"/>
          </p:cNvSpPr>
          <p:nvPr>
            <p:ph type="sldNum" sz="quarter" idx="5"/>
          </p:nvPr>
        </p:nvSpPr>
        <p:spPr/>
        <p:txBody>
          <a:bodyPr/>
          <a:lstStyle/>
          <a:p>
            <a:fld id="{56E08DEA-7264-264A-9AB1-2FE28E381D91}" type="slidenum">
              <a:rPr lang="en-US" smtClean="0"/>
              <a:t>15</a:t>
            </a:fld>
            <a:endParaRPr lang="en-US"/>
          </a:p>
        </p:txBody>
      </p:sp>
    </p:spTree>
    <p:extLst>
      <p:ext uri="{BB962C8B-B14F-4D97-AF65-F5344CB8AC3E}">
        <p14:creationId xmlns:p14="http://schemas.microsoft.com/office/powerpoint/2010/main" val="3104155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vendors can built their own CLI plugins using these fully supported interfaces and extension points.</a:t>
            </a:r>
          </a:p>
          <a:p>
            <a:r>
              <a:rPr lang="en-US" dirty="0"/>
              <a:t>&lt;click&gt;</a:t>
            </a:r>
          </a:p>
          <a:p>
            <a:r>
              <a:rPr lang="en-US" dirty="0"/>
              <a:t>The </a:t>
            </a:r>
            <a:r>
              <a:rPr lang="en-US" dirty="0" err="1"/>
              <a:t>Zowe</a:t>
            </a:r>
            <a:r>
              <a:rPr lang="en-US" dirty="0"/>
              <a:t> conformance program is a certification process that issues badges to extensions who are built, packaged and execute using these APIs.</a:t>
            </a:r>
          </a:p>
          <a:p>
            <a:r>
              <a:rPr lang="en-US" dirty="0"/>
              <a:t>This ensures ensuring consistency of end user experience and compatibility between plugins</a:t>
            </a:r>
          </a:p>
          <a:p>
            <a:endParaRPr lang="en-US" dirty="0"/>
          </a:p>
          <a:p>
            <a:r>
              <a:rPr lang="en-US" dirty="0"/>
              <a:t>A number of extensions  are available from vendors including</a:t>
            </a:r>
          </a:p>
          <a:p>
            <a:r>
              <a:rPr lang="en-US" dirty="0"/>
              <a:t>&lt;click&gt;</a:t>
            </a:r>
          </a:p>
          <a:p>
            <a:r>
              <a:rPr lang="en-US" dirty="0"/>
              <a:t> CA Endeavor, I</a:t>
            </a:r>
          </a:p>
          <a:p>
            <a:r>
              <a:rPr lang="en-US" dirty="0"/>
              <a:t>&lt;click&gt;</a:t>
            </a:r>
          </a:p>
          <a:p>
            <a:r>
              <a:rPr lang="en-US" dirty="0"/>
              <a:t>BM z/OS Connect</a:t>
            </a:r>
          </a:p>
          <a:p>
            <a:r>
              <a:rPr lang="en-US" dirty="0"/>
              <a:t>&lt;click&gt;</a:t>
            </a:r>
          </a:p>
          <a:p>
            <a:r>
              <a:rPr lang="en-US" dirty="0"/>
              <a:t>Phoenix Software EJES, and more</a:t>
            </a:r>
          </a:p>
        </p:txBody>
      </p:sp>
      <p:sp>
        <p:nvSpPr>
          <p:cNvPr id="4" name="Slide Number Placeholder 3"/>
          <p:cNvSpPr>
            <a:spLocks noGrp="1"/>
          </p:cNvSpPr>
          <p:nvPr>
            <p:ph type="sldNum" sz="quarter" idx="5"/>
          </p:nvPr>
        </p:nvSpPr>
        <p:spPr/>
        <p:txBody>
          <a:bodyPr/>
          <a:lstStyle/>
          <a:p>
            <a:fld id="{56E08DEA-7264-264A-9AB1-2FE28E381D91}" type="slidenum">
              <a:rPr lang="en-US" smtClean="0"/>
              <a:t>16</a:t>
            </a:fld>
            <a:endParaRPr lang="en-US"/>
          </a:p>
        </p:txBody>
      </p:sp>
    </p:spTree>
    <p:extLst>
      <p:ext uri="{BB962C8B-B14F-4D97-AF65-F5344CB8AC3E}">
        <p14:creationId xmlns:p14="http://schemas.microsoft.com/office/powerpoint/2010/main" val="40448476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component to look at is the </a:t>
            </a:r>
            <a:r>
              <a:rPr lang="en-US" dirty="0" err="1"/>
              <a:t>Zowe</a:t>
            </a:r>
            <a:r>
              <a:rPr lang="en-US" dirty="0"/>
              <a:t> Explorer, an extension to the popular Visual Studio Code Integrated Development Environment.  </a:t>
            </a:r>
          </a:p>
          <a:p>
            <a:endParaRPr lang="en-US" dirty="0"/>
          </a:p>
          <a:p>
            <a:r>
              <a:rPr lang="en-US" dirty="0"/>
              <a:t>With the </a:t>
            </a:r>
            <a:r>
              <a:rPr lang="en-US" dirty="0" err="1"/>
              <a:t>Zowe</a:t>
            </a:r>
            <a:r>
              <a:rPr lang="en-US" dirty="0"/>
              <a:t> Explorer installed </a:t>
            </a:r>
          </a:p>
          <a:p>
            <a:r>
              <a:rPr lang="en-US" dirty="0"/>
              <a:t>&lt;click&gt;</a:t>
            </a:r>
          </a:p>
          <a:p>
            <a:r>
              <a:rPr lang="en-US" dirty="0"/>
              <a:t>it can be launched from the </a:t>
            </a:r>
            <a:r>
              <a:rPr lang="en-US" dirty="0" err="1"/>
              <a:t>Zowe</a:t>
            </a:r>
            <a:r>
              <a:rPr lang="en-US" dirty="0"/>
              <a:t> icon in the VS Code sidebar</a:t>
            </a:r>
          </a:p>
        </p:txBody>
      </p:sp>
      <p:sp>
        <p:nvSpPr>
          <p:cNvPr id="4" name="Slide Number Placeholder 3"/>
          <p:cNvSpPr>
            <a:spLocks noGrp="1"/>
          </p:cNvSpPr>
          <p:nvPr>
            <p:ph type="sldNum" sz="quarter" idx="5"/>
          </p:nvPr>
        </p:nvSpPr>
        <p:spPr/>
        <p:txBody>
          <a:bodyPr/>
          <a:lstStyle/>
          <a:p>
            <a:fld id="{56E08DEA-7264-264A-9AB1-2FE28E381D91}" type="slidenum">
              <a:rPr lang="en-US" smtClean="0"/>
              <a:t>18</a:t>
            </a:fld>
            <a:endParaRPr lang="en-US"/>
          </a:p>
        </p:txBody>
      </p:sp>
    </p:spTree>
    <p:extLst>
      <p:ext uri="{BB962C8B-B14F-4D97-AF65-F5344CB8AC3E}">
        <p14:creationId xmlns:p14="http://schemas.microsoft.com/office/powerpoint/2010/main" val="1474177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Zowe</a:t>
            </a:r>
            <a:r>
              <a:rPr lang="en-US" dirty="0"/>
              <a:t> </a:t>
            </a:r>
            <a:r>
              <a:rPr lang="en-US" dirty="0" err="1"/>
              <a:t>Exolprer</a:t>
            </a:r>
            <a:r>
              <a:rPr lang="en-US" dirty="0"/>
              <a:t> has three navigator views for</a:t>
            </a:r>
          </a:p>
          <a:p>
            <a:r>
              <a:rPr lang="en-US" dirty="0"/>
              <a:t>&lt;click&gt;</a:t>
            </a:r>
          </a:p>
          <a:p>
            <a:r>
              <a:rPr lang="en-US" dirty="0"/>
              <a:t>Data sets</a:t>
            </a:r>
          </a:p>
          <a:p>
            <a:r>
              <a:rPr lang="en-US" dirty="0"/>
              <a:t>&lt;click&gt;</a:t>
            </a:r>
          </a:p>
          <a:p>
            <a:r>
              <a:rPr lang="en-US" dirty="0"/>
              <a:t>Unix System Services</a:t>
            </a:r>
          </a:p>
          <a:p>
            <a:r>
              <a:rPr lang="en-US" dirty="0"/>
              <a:t>&lt;click&gt;</a:t>
            </a:r>
          </a:p>
          <a:p>
            <a:r>
              <a:rPr lang="en-US" dirty="0"/>
              <a:t>And Jobs</a:t>
            </a:r>
          </a:p>
          <a:p>
            <a:endParaRPr lang="en-US" dirty="0"/>
          </a:p>
          <a:p>
            <a:r>
              <a:rPr lang="en-US" dirty="0"/>
              <a:t>Let’s take a quick tour of each one</a:t>
            </a:r>
          </a:p>
        </p:txBody>
      </p:sp>
      <p:sp>
        <p:nvSpPr>
          <p:cNvPr id="4" name="Slide Number Placeholder 3"/>
          <p:cNvSpPr>
            <a:spLocks noGrp="1"/>
          </p:cNvSpPr>
          <p:nvPr>
            <p:ph type="sldNum" sz="quarter" idx="5"/>
          </p:nvPr>
        </p:nvSpPr>
        <p:spPr/>
        <p:txBody>
          <a:bodyPr/>
          <a:lstStyle/>
          <a:p>
            <a:fld id="{56E08DEA-7264-264A-9AB1-2FE28E381D91}" type="slidenum">
              <a:rPr lang="en-US" smtClean="0"/>
              <a:t>19</a:t>
            </a:fld>
            <a:endParaRPr lang="en-US"/>
          </a:p>
        </p:txBody>
      </p:sp>
    </p:spTree>
    <p:extLst>
      <p:ext uri="{BB962C8B-B14F-4D97-AF65-F5344CB8AC3E}">
        <p14:creationId xmlns:p14="http://schemas.microsoft.com/office/powerpoint/2010/main" val="14001238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 The list of data sets can be filtered </a:t>
            </a:r>
          </a:p>
          <a:p>
            <a:r>
              <a:rPr lang="en-US" dirty="0"/>
              <a:t>&lt;click&gt; showing a tree view of that allows you to expand into the members of a partitioned data set, together with a pop-up menu of actions for create, rename, delete and more.</a:t>
            </a:r>
          </a:p>
          <a:p>
            <a:r>
              <a:rPr lang="en-US" dirty="0"/>
              <a:t>&lt;click&gt; The menu for a PDS member  allows you to </a:t>
            </a:r>
          </a:p>
          <a:p>
            <a:r>
              <a:rPr lang="en-US" dirty="0"/>
              <a:t>&lt;click&gt; submit submit it as a job </a:t>
            </a:r>
          </a:p>
          <a:p>
            <a:r>
              <a:rPr lang="en-US" dirty="0"/>
              <a:t>&lt;click&gt; which brings up a hyperlink with the job ID you can select to directly open its spool files.</a:t>
            </a:r>
          </a:p>
        </p:txBody>
      </p:sp>
      <p:sp>
        <p:nvSpPr>
          <p:cNvPr id="4" name="Slide Number Placeholder 3"/>
          <p:cNvSpPr>
            <a:spLocks noGrp="1"/>
          </p:cNvSpPr>
          <p:nvPr>
            <p:ph type="sldNum" sz="quarter" idx="5"/>
          </p:nvPr>
        </p:nvSpPr>
        <p:spPr/>
        <p:txBody>
          <a:bodyPr/>
          <a:lstStyle/>
          <a:p>
            <a:fld id="{56E08DEA-7264-264A-9AB1-2FE28E381D91}" type="slidenum">
              <a:rPr lang="en-US" smtClean="0"/>
              <a:t>20</a:t>
            </a:fld>
            <a:endParaRPr lang="en-US"/>
          </a:p>
        </p:txBody>
      </p:sp>
    </p:spTree>
    <p:extLst>
      <p:ext uri="{BB962C8B-B14F-4D97-AF65-F5344CB8AC3E}">
        <p14:creationId xmlns:p14="http://schemas.microsoft.com/office/powerpoint/2010/main" val="6297225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a:t>
            </a:r>
          </a:p>
          <a:p>
            <a:r>
              <a:rPr lang="en-US" dirty="0"/>
              <a:t>The jobs navigator allows you to filter by Owner and Prefix, or Job ID.</a:t>
            </a:r>
          </a:p>
          <a:p>
            <a:r>
              <a:rPr lang="en-US" dirty="0"/>
              <a:t>&lt;click&gt;</a:t>
            </a:r>
          </a:p>
          <a:p>
            <a:r>
              <a:rPr lang="en-US" dirty="0"/>
              <a:t>Jobs can be expanded to see their spool files</a:t>
            </a:r>
          </a:p>
          <a:p>
            <a:r>
              <a:rPr lang="en-US" dirty="0"/>
              <a:t>&lt;click&gt;</a:t>
            </a:r>
          </a:p>
          <a:p>
            <a:r>
              <a:rPr lang="en-US" dirty="0"/>
              <a:t>Which are opened in the editor area, allowing you to use VS code features such as searching for strings or navigate the spool file using the overview pane</a:t>
            </a:r>
          </a:p>
        </p:txBody>
      </p:sp>
      <p:sp>
        <p:nvSpPr>
          <p:cNvPr id="4" name="Slide Number Placeholder 3"/>
          <p:cNvSpPr>
            <a:spLocks noGrp="1"/>
          </p:cNvSpPr>
          <p:nvPr>
            <p:ph type="sldNum" sz="quarter" idx="5"/>
          </p:nvPr>
        </p:nvSpPr>
        <p:spPr/>
        <p:txBody>
          <a:bodyPr/>
          <a:lstStyle/>
          <a:p>
            <a:fld id="{56E08DEA-7264-264A-9AB1-2FE28E381D91}" type="slidenum">
              <a:rPr lang="en-US" smtClean="0"/>
              <a:t>21</a:t>
            </a:fld>
            <a:endParaRPr lang="en-US"/>
          </a:p>
        </p:txBody>
      </p:sp>
    </p:spTree>
    <p:extLst>
      <p:ext uri="{BB962C8B-B14F-4D97-AF65-F5344CB8AC3E}">
        <p14:creationId xmlns:p14="http://schemas.microsoft.com/office/powerpoint/2010/main" val="3239228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goal is to provide a platform for access to the mainframe using tools that are </a:t>
            </a:r>
          </a:p>
          <a:p>
            <a:r>
              <a:rPr lang="en-US" dirty="0"/>
              <a:t>&lt;click to animate text&gt;</a:t>
            </a:r>
          </a:p>
          <a:p>
            <a:r>
              <a:rPr lang="en-US" dirty="0"/>
              <a:t>Open</a:t>
            </a:r>
          </a:p>
          <a:p>
            <a:r>
              <a:rPr lang="en-US" dirty="0"/>
              <a:t>Simple</a:t>
            </a:r>
          </a:p>
          <a:p>
            <a:r>
              <a:rPr lang="en-US" dirty="0"/>
              <a:t>Familiar</a:t>
            </a:r>
          </a:p>
          <a:p>
            <a:endParaRPr lang="en-US" dirty="0"/>
          </a:p>
          <a:p>
            <a:r>
              <a:rPr lang="en-US" dirty="0"/>
              <a:t>&lt;click to introduce red border around </a:t>
            </a:r>
            <a:r>
              <a:rPr lang="en-US" dirty="0" err="1"/>
              <a:t>zowe.org</a:t>
            </a:r>
            <a:r>
              <a:rPr lang="en-US" dirty="0"/>
              <a:t> graphic&gt;</a:t>
            </a:r>
          </a:p>
          <a:p>
            <a:r>
              <a:rPr lang="en-US" dirty="0"/>
              <a:t>Information about </a:t>
            </a:r>
            <a:r>
              <a:rPr lang="en-US" dirty="0" err="1"/>
              <a:t>Zowe</a:t>
            </a:r>
            <a:r>
              <a:rPr lang="en-US" dirty="0"/>
              <a:t> can be found at </a:t>
            </a:r>
            <a:r>
              <a:rPr lang="en-US" dirty="0" err="1"/>
              <a:t>zowe.org</a:t>
            </a:r>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3</a:t>
            </a:fld>
            <a:endParaRPr lang="en-US"/>
          </a:p>
        </p:txBody>
      </p:sp>
    </p:spTree>
    <p:extLst>
      <p:ext uri="{BB962C8B-B14F-4D97-AF65-F5344CB8AC3E}">
        <p14:creationId xmlns:p14="http://schemas.microsoft.com/office/powerpoint/2010/main" val="33982781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a:t>
            </a:r>
          </a:p>
          <a:p>
            <a:r>
              <a:rPr lang="en-US" dirty="0"/>
              <a:t>The top level USS directory can be set as a filter</a:t>
            </a:r>
          </a:p>
          <a:p>
            <a:r>
              <a:rPr lang="en-US" dirty="0"/>
              <a:t>&lt;click&gt;</a:t>
            </a:r>
          </a:p>
          <a:p>
            <a:r>
              <a:rPr lang="en-US" dirty="0"/>
              <a:t>And the navigator lets you expand into directories showing sub directories and files.  </a:t>
            </a:r>
          </a:p>
          <a:p>
            <a:r>
              <a:rPr lang="en-US" dirty="0"/>
              <a:t>The pop-up menu of actions includes</a:t>
            </a:r>
          </a:p>
          <a:p>
            <a:r>
              <a:rPr lang="en-US" dirty="0"/>
              <a:t>&lt;click&gt;</a:t>
            </a:r>
          </a:p>
          <a:p>
            <a:r>
              <a:rPr lang="en-US" dirty="0"/>
              <a:t>The ability to upload files from your PC directly</a:t>
            </a:r>
          </a:p>
          <a:p>
            <a:r>
              <a:rPr lang="en-US" dirty="0"/>
              <a:t>&lt;click&gt;</a:t>
            </a:r>
          </a:p>
          <a:p>
            <a:r>
              <a:rPr lang="en-US" dirty="0"/>
              <a:t>As well as open files in the editor area allowing you to make changes that get saved directly back to the mainframe</a:t>
            </a:r>
          </a:p>
          <a:p>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22</a:t>
            </a:fld>
            <a:endParaRPr lang="en-US"/>
          </a:p>
        </p:txBody>
      </p:sp>
    </p:spTree>
    <p:extLst>
      <p:ext uri="{BB962C8B-B14F-4D97-AF65-F5344CB8AC3E}">
        <p14:creationId xmlns:p14="http://schemas.microsoft.com/office/powerpoint/2010/main" val="20643129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a:t>
            </a:r>
          </a:p>
          <a:p>
            <a:r>
              <a:rPr lang="en-US" dirty="0"/>
              <a:t>The </a:t>
            </a:r>
            <a:r>
              <a:rPr lang="en-US" dirty="0" err="1"/>
              <a:t>Zowe</a:t>
            </a:r>
            <a:r>
              <a:rPr lang="en-US" dirty="0"/>
              <a:t> Explorer is an example of where a user who is already familiar with VS Code is able work with mainframe data directly from within their IDE</a:t>
            </a:r>
          </a:p>
          <a:p>
            <a:r>
              <a:rPr lang="en-US" dirty="0"/>
              <a:t>&lt;click&gt;</a:t>
            </a:r>
          </a:p>
          <a:p>
            <a:r>
              <a:rPr lang="en-US" dirty="0"/>
              <a:t>Viewing and editing files alongside other VS code plugins such as rich language editors or debuggers</a:t>
            </a:r>
          </a:p>
          <a:p>
            <a:r>
              <a:rPr lang="en-US" dirty="0"/>
              <a:t>&lt;click&gt;</a:t>
            </a:r>
          </a:p>
          <a:p>
            <a:r>
              <a:rPr lang="en-US" dirty="0"/>
              <a:t>Creating a powerful modern extensible tools workbench to enhance mainframe productivity</a:t>
            </a:r>
          </a:p>
          <a:p>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23</a:t>
            </a:fld>
            <a:endParaRPr lang="en-US"/>
          </a:p>
        </p:txBody>
      </p:sp>
    </p:spTree>
    <p:extLst>
      <p:ext uri="{BB962C8B-B14F-4D97-AF65-F5344CB8AC3E}">
        <p14:creationId xmlns:p14="http://schemas.microsoft.com/office/powerpoint/2010/main" val="10083442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24</a:t>
            </a:fld>
            <a:endParaRPr lang="en-US"/>
          </a:p>
        </p:txBody>
      </p:sp>
    </p:spTree>
    <p:extLst>
      <p:ext uri="{BB962C8B-B14F-4D97-AF65-F5344CB8AC3E}">
        <p14:creationId xmlns:p14="http://schemas.microsoft.com/office/powerpoint/2010/main" val="2414520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component to look at is the the </a:t>
            </a:r>
            <a:r>
              <a:rPr lang="en-US" dirty="0" err="1"/>
              <a:t>Zowe</a:t>
            </a:r>
            <a:r>
              <a:rPr lang="en-US" dirty="0"/>
              <a:t> desktop</a:t>
            </a:r>
          </a:p>
          <a:p>
            <a:r>
              <a:rPr lang="en-US" dirty="0"/>
              <a:t>allows access to mainframe data and services using nothing more than a standard web browser</a:t>
            </a:r>
          </a:p>
          <a:p>
            <a:r>
              <a:rPr lang="en-US" dirty="0"/>
              <a:t>&lt;click&gt;</a:t>
            </a:r>
          </a:p>
          <a:p>
            <a:r>
              <a:rPr lang="en-US" dirty="0"/>
              <a:t>Users log into the desktop with their TSO user ID and password.</a:t>
            </a:r>
          </a:p>
        </p:txBody>
      </p:sp>
      <p:sp>
        <p:nvSpPr>
          <p:cNvPr id="4" name="Slide Number Placeholder 3"/>
          <p:cNvSpPr>
            <a:spLocks noGrp="1"/>
          </p:cNvSpPr>
          <p:nvPr>
            <p:ph type="sldNum" sz="quarter" idx="5"/>
          </p:nvPr>
        </p:nvSpPr>
        <p:spPr/>
        <p:txBody>
          <a:bodyPr/>
          <a:lstStyle/>
          <a:p>
            <a:fld id="{56E08DEA-7264-264A-9AB1-2FE28E381D91}" type="slidenum">
              <a:rPr lang="en-US" smtClean="0"/>
              <a:t>25</a:t>
            </a:fld>
            <a:endParaRPr lang="en-US"/>
          </a:p>
        </p:txBody>
      </p:sp>
    </p:spTree>
    <p:extLst>
      <p:ext uri="{BB962C8B-B14F-4D97-AF65-F5344CB8AC3E}">
        <p14:creationId xmlns:p14="http://schemas.microsoft.com/office/powerpoint/2010/main" val="39460063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logged into the </a:t>
            </a:r>
            <a:r>
              <a:rPr lang="en-US" dirty="0" err="1"/>
              <a:t>Zowe</a:t>
            </a:r>
            <a:r>
              <a:rPr lang="en-US" dirty="0"/>
              <a:t> desktop a flyout menu shows a list of the desktop’s available applications. </a:t>
            </a:r>
          </a:p>
          <a:p>
            <a:r>
              <a:rPr lang="en-US" dirty="0"/>
              <a:t>&lt;click&gt;</a:t>
            </a:r>
          </a:p>
          <a:p>
            <a:r>
              <a:rPr lang="en-US" dirty="0"/>
              <a:t>Frequently opened ones can be pinned to the bottom task bar, which includes a File Editor</a:t>
            </a:r>
          </a:p>
        </p:txBody>
      </p:sp>
      <p:sp>
        <p:nvSpPr>
          <p:cNvPr id="4" name="Slide Number Placeholder 3"/>
          <p:cNvSpPr>
            <a:spLocks noGrp="1"/>
          </p:cNvSpPr>
          <p:nvPr>
            <p:ph type="sldNum" sz="quarter" idx="5"/>
          </p:nvPr>
        </p:nvSpPr>
        <p:spPr/>
        <p:txBody>
          <a:bodyPr/>
          <a:lstStyle/>
          <a:p>
            <a:fld id="{56E08DEA-7264-264A-9AB1-2FE28E381D91}" type="slidenum">
              <a:rPr lang="en-US" smtClean="0"/>
              <a:t>26</a:t>
            </a:fld>
            <a:endParaRPr lang="en-US"/>
          </a:p>
        </p:txBody>
      </p:sp>
    </p:spTree>
    <p:extLst>
      <p:ext uri="{BB962C8B-B14F-4D97-AF65-F5344CB8AC3E}">
        <p14:creationId xmlns:p14="http://schemas.microsoft.com/office/powerpoint/2010/main" val="32987524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File Editor lets you</a:t>
            </a:r>
          </a:p>
          <a:p>
            <a:r>
              <a:rPr lang="en-US" dirty="0"/>
              <a:t>&lt;click&gt;</a:t>
            </a:r>
          </a:p>
          <a:p>
            <a:r>
              <a:rPr lang="en-US" dirty="0"/>
              <a:t> navigate USS directories and files</a:t>
            </a:r>
          </a:p>
          <a:p>
            <a:r>
              <a:rPr lang="en-US" dirty="0"/>
              <a:t>&lt;click&gt;</a:t>
            </a:r>
          </a:p>
          <a:p>
            <a:r>
              <a:rPr lang="en-US" dirty="0"/>
              <a:t> together with an editor pane that allows you to view and edit files.</a:t>
            </a:r>
          </a:p>
          <a:p>
            <a:r>
              <a:rPr lang="en-US" dirty="0"/>
              <a:t>syntax highlighting is provided for a number of files types which auto detects based on file extension </a:t>
            </a:r>
          </a:p>
          <a:p>
            <a:r>
              <a:rPr lang="en-US" dirty="0"/>
              <a:t>&lt;click&gt;</a:t>
            </a:r>
          </a:p>
        </p:txBody>
      </p:sp>
      <p:sp>
        <p:nvSpPr>
          <p:cNvPr id="4" name="Slide Number Placeholder 3"/>
          <p:cNvSpPr>
            <a:spLocks noGrp="1"/>
          </p:cNvSpPr>
          <p:nvPr>
            <p:ph type="sldNum" sz="quarter" idx="5"/>
          </p:nvPr>
        </p:nvSpPr>
        <p:spPr/>
        <p:txBody>
          <a:bodyPr/>
          <a:lstStyle/>
          <a:p>
            <a:fld id="{56E08DEA-7264-264A-9AB1-2FE28E381D91}" type="slidenum">
              <a:rPr lang="en-US" smtClean="0"/>
              <a:t>27</a:t>
            </a:fld>
            <a:endParaRPr lang="en-US"/>
          </a:p>
        </p:txBody>
      </p:sp>
    </p:spTree>
    <p:extLst>
      <p:ext uri="{BB962C8B-B14F-4D97-AF65-F5344CB8AC3E}">
        <p14:creationId xmlns:p14="http://schemas.microsoft.com/office/powerpoint/2010/main" val="20837236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can also be manually selected to choose from a wide range of content types </a:t>
            </a:r>
          </a:p>
          <a:p>
            <a:endParaRPr lang="en-US" dirty="0"/>
          </a:p>
          <a:p>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28</a:t>
            </a:fld>
            <a:endParaRPr lang="en-US"/>
          </a:p>
        </p:txBody>
      </p:sp>
    </p:spTree>
    <p:extLst>
      <p:ext uri="{BB962C8B-B14F-4D97-AF65-F5344CB8AC3E}">
        <p14:creationId xmlns:p14="http://schemas.microsoft.com/office/powerpoint/2010/main" val="18364378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pop-up menu in the navigator tree has actions for , </a:t>
            </a:r>
            <a:r>
              <a:rPr lang="en-US" dirty="0" err="1"/>
              <a:t>cutcopy</a:t>
            </a:r>
            <a:r>
              <a:rPr lang="en-US" dirty="0"/>
              <a:t> and paste, in-place rename, </a:t>
            </a:r>
          </a:p>
        </p:txBody>
      </p:sp>
      <p:sp>
        <p:nvSpPr>
          <p:cNvPr id="4" name="Slide Number Placeholder 3"/>
          <p:cNvSpPr>
            <a:spLocks noGrp="1"/>
          </p:cNvSpPr>
          <p:nvPr>
            <p:ph type="sldNum" sz="quarter" idx="5"/>
          </p:nvPr>
        </p:nvSpPr>
        <p:spPr/>
        <p:txBody>
          <a:bodyPr/>
          <a:lstStyle/>
          <a:p>
            <a:fld id="{56E08DEA-7264-264A-9AB1-2FE28E381D91}" type="slidenum">
              <a:rPr lang="en-US" smtClean="0"/>
              <a:t>29</a:t>
            </a:fld>
            <a:endParaRPr lang="en-US"/>
          </a:p>
        </p:txBody>
      </p:sp>
    </p:spTree>
    <p:extLst>
      <p:ext uri="{BB962C8B-B14F-4D97-AF65-F5344CB8AC3E}">
        <p14:creationId xmlns:p14="http://schemas.microsoft.com/office/powerpoint/2010/main" val="10152841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ability to set file tags</a:t>
            </a:r>
          </a:p>
        </p:txBody>
      </p:sp>
      <p:sp>
        <p:nvSpPr>
          <p:cNvPr id="4" name="Slide Number Placeholder 3"/>
          <p:cNvSpPr>
            <a:spLocks noGrp="1"/>
          </p:cNvSpPr>
          <p:nvPr>
            <p:ph type="sldNum" sz="quarter" idx="5"/>
          </p:nvPr>
        </p:nvSpPr>
        <p:spPr/>
        <p:txBody>
          <a:bodyPr/>
          <a:lstStyle/>
          <a:p>
            <a:fld id="{56E08DEA-7264-264A-9AB1-2FE28E381D91}" type="slidenum">
              <a:rPr lang="en-US" smtClean="0"/>
              <a:t>30</a:t>
            </a:fld>
            <a:endParaRPr lang="en-US"/>
          </a:p>
        </p:txBody>
      </p:sp>
    </p:spTree>
    <p:extLst>
      <p:ext uri="{BB962C8B-B14F-4D97-AF65-F5344CB8AC3E}">
        <p14:creationId xmlns:p14="http://schemas.microsoft.com/office/powerpoint/2010/main" val="10326557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well as change ownership and permissions of files</a:t>
            </a:r>
          </a:p>
          <a:p>
            <a:r>
              <a:rPr lang="en-US" dirty="0"/>
              <a:t>&lt;click&gt;</a:t>
            </a:r>
          </a:p>
          <a:p>
            <a:r>
              <a:rPr lang="en-US" dirty="0"/>
              <a:t>and directories which allows recursive updates.  </a:t>
            </a:r>
          </a:p>
          <a:p>
            <a:r>
              <a:rPr lang="en-US" dirty="0"/>
              <a:t>&lt;click&gt;</a:t>
            </a:r>
          </a:p>
          <a:p>
            <a:r>
              <a:rPr lang="en-US" dirty="0"/>
              <a:t>As well as working with USS the navigator and also work with data sets</a:t>
            </a:r>
          </a:p>
        </p:txBody>
      </p:sp>
      <p:sp>
        <p:nvSpPr>
          <p:cNvPr id="4" name="Slide Number Placeholder 3"/>
          <p:cNvSpPr>
            <a:spLocks noGrp="1"/>
          </p:cNvSpPr>
          <p:nvPr>
            <p:ph type="sldNum" sz="quarter" idx="5"/>
          </p:nvPr>
        </p:nvSpPr>
        <p:spPr/>
        <p:txBody>
          <a:bodyPr/>
          <a:lstStyle/>
          <a:p>
            <a:fld id="{56E08DEA-7264-264A-9AB1-2FE28E381D91}" type="slidenum">
              <a:rPr lang="en-US" smtClean="0"/>
              <a:t>31</a:t>
            </a:fld>
            <a:endParaRPr lang="en-US"/>
          </a:p>
        </p:txBody>
      </p:sp>
    </p:spTree>
    <p:extLst>
      <p:ext uri="{BB962C8B-B14F-4D97-AF65-F5344CB8AC3E}">
        <p14:creationId xmlns:p14="http://schemas.microsoft.com/office/powerpoint/2010/main" val="3810991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Including links to downloads</a:t>
            </a:r>
          </a:p>
        </p:txBody>
      </p:sp>
      <p:sp>
        <p:nvSpPr>
          <p:cNvPr id="4" name="Slide Number Placeholder 3"/>
          <p:cNvSpPr>
            <a:spLocks noGrp="1"/>
          </p:cNvSpPr>
          <p:nvPr>
            <p:ph type="sldNum" sz="quarter" idx="5"/>
          </p:nvPr>
        </p:nvSpPr>
        <p:spPr/>
        <p:txBody>
          <a:bodyPr/>
          <a:lstStyle/>
          <a:p>
            <a:fld id="{56E08DEA-7264-264A-9AB1-2FE28E381D91}" type="slidenum">
              <a:rPr lang="en-US" smtClean="0"/>
              <a:t>4</a:t>
            </a:fld>
            <a:endParaRPr lang="en-US"/>
          </a:p>
        </p:txBody>
      </p:sp>
    </p:spTree>
    <p:extLst>
      <p:ext uri="{BB962C8B-B14F-4D97-AF65-F5344CB8AC3E}">
        <p14:creationId xmlns:p14="http://schemas.microsoft.com/office/powerpoint/2010/main" val="27064500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a:t>
            </a:r>
          </a:p>
          <a:p>
            <a:r>
              <a:rPr lang="en-US" dirty="0"/>
              <a:t>This allows you to filter by high level qualifier to show data sets and their members.</a:t>
            </a:r>
          </a:p>
          <a:p>
            <a:r>
              <a:rPr lang="en-US" dirty="0"/>
              <a:t>&lt;click&gt;</a:t>
            </a:r>
          </a:p>
          <a:p>
            <a:r>
              <a:rPr lang="en-US" dirty="0"/>
              <a:t>The file editor includes syntax highlighting for JCL, REXX, assembler and other traditional mainframe languages</a:t>
            </a:r>
          </a:p>
          <a:p>
            <a:r>
              <a:rPr lang="en-US" dirty="0"/>
              <a:t>&lt;click&gt;</a:t>
            </a:r>
          </a:p>
          <a:p>
            <a:r>
              <a:rPr lang="en-US" dirty="0"/>
              <a:t>As well as rich GUI apps, the </a:t>
            </a:r>
            <a:r>
              <a:rPr lang="en-US" dirty="0" err="1"/>
              <a:t>Zowe</a:t>
            </a:r>
            <a:r>
              <a:rPr lang="en-US" dirty="0"/>
              <a:t> desktop includes more traditional mainframe interfaces, such as its 3270 emulator</a:t>
            </a:r>
          </a:p>
        </p:txBody>
      </p:sp>
      <p:sp>
        <p:nvSpPr>
          <p:cNvPr id="4" name="Slide Number Placeholder 3"/>
          <p:cNvSpPr>
            <a:spLocks noGrp="1"/>
          </p:cNvSpPr>
          <p:nvPr>
            <p:ph type="sldNum" sz="quarter" idx="5"/>
          </p:nvPr>
        </p:nvSpPr>
        <p:spPr/>
        <p:txBody>
          <a:bodyPr/>
          <a:lstStyle/>
          <a:p>
            <a:fld id="{56E08DEA-7264-264A-9AB1-2FE28E381D91}" type="slidenum">
              <a:rPr lang="en-US" smtClean="0"/>
              <a:t>32</a:t>
            </a:fld>
            <a:endParaRPr lang="en-US"/>
          </a:p>
        </p:txBody>
      </p:sp>
    </p:spTree>
    <p:extLst>
      <p:ext uri="{BB962C8B-B14F-4D97-AF65-F5344CB8AC3E}">
        <p14:creationId xmlns:p14="http://schemas.microsoft.com/office/powerpoint/2010/main" val="4714121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this you can work with TSO, ISPF, SDSF, RACF, and familiar commands.</a:t>
            </a:r>
          </a:p>
          <a:p>
            <a:endParaRPr lang="en-US" dirty="0"/>
          </a:p>
          <a:p>
            <a:r>
              <a:rPr lang="en-US" dirty="0" err="1"/>
              <a:t>Zowe</a:t>
            </a:r>
            <a:r>
              <a:rPr lang="en-US" dirty="0"/>
              <a:t> </a:t>
            </a:r>
            <a:r>
              <a:rPr lang="en-US" dirty="0" err="1"/>
              <a:t>deskop</a:t>
            </a:r>
            <a:r>
              <a:rPr lang="en-US" dirty="0"/>
              <a:t> apps are opened side by side, allowing you to perform mainframe tasks with your preferred tool of choice.  </a:t>
            </a:r>
          </a:p>
        </p:txBody>
      </p:sp>
      <p:sp>
        <p:nvSpPr>
          <p:cNvPr id="4" name="Slide Number Placeholder 3"/>
          <p:cNvSpPr>
            <a:spLocks noGrp="1"/>
          </p:cNvSpPr>
          <p:nvPr>
            <p:ph type="sldNum" sz="quarter" idx="5"/>
          </p:nvPr>
        </p:nvSpPr>
        <p:spPr/>
        <p:txBody>
          <a:bodyPr/>
          <a:lstStyle/>
          <a:p>
            <a:fld id="{56E08DEA-7264-264A-9AB1-2FE28E381D91}" type="slidenum">
              <a:rPr lang="en-US" smtClean="0"/>
              <a:t>33</a:t>
            </a:fld>
            <a:endParaRPr lang="en-US"/>
          </a:p>
        </p:txBody>
      </p:sp>
    </p:spTree>
    <p:extLst>
      <p:ext uri="{BB962C8B-B14F-4D97-AF65-F5344CB8AC3E}">
        <p14:creationId xmlns:p14="http://schemas.microsoft.com/office/powerpoint/2010/main" val="22233922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Apps running in the desktop are connected to each other in a number of ways.</a:t>
            </a:r>
          </a:p>
          <a:p>
            <a:endParaRPr lang="en-US" dirty="0"/>
          </a:p>
          <a:p>
            <a:r>
              <a:rPr lang="en-US" dirty="0"/>
              <a:t>They work under the initial logon credentials so the user only has to enter their password once when operating desktop apps, also known as single sign-on which can operate with extended security processes such as multi-factor authentication or client side x509 certificates.  </a:t>
            </a:r>
          </a:p>
          <a:p>
            <a:endParaRPr lang="en-US" dirty="0"/>
          </a:p>
          <a:p>
            <a:r>
              <a:rPr lang="en-US" dirty="0"/>
              <a:t>Apps share the same certificate to encrypt data and within the desktop are able to register endpoints to communicate with each other allowing app to app launching</a:t>
            </a:r>
          </a:p>
          <a:p>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34</a:t>
            </a:fld>
            <a:endParaRPr lang="en-US"/>
          </a:p>
        </p:txBody>
      </p:sp>
    </p:spTree>
    <p:extLst>
      <p:ext uri="{BB962C8B-B14F-4D97-AF65-F5344CB8AC3E}">
        <p14:creationId xmlns:p14="http://schemas.microsoft.com/office/powerpoint/2010/main" val="71044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 to app launching provides the ability for apps to notify each other, send requests, and interact with desktop services such as persistence</a:t>
            </a:r>
          </a:p>
          <a:p>
            <a:endParaRPr lang="en-US" dirty="0"/>
          </a:p>
          <a:p>
            <a:r>
              <a:rPr lang="en-US" dirty="0"/>
              <a:t>As an example of app to app communication</a:t>
            </a:r>
          </a:p>
          <a:p>
            <a:r>
              <a:rPr lang="en-US" dirty="0"/>
              <a:t>&lt;click&gt;</a:t>
            </a:r>
          </a:p>
        </p:txBody>
      </p:sp>
      <p:sp>
        <p:nvSpPr>
          <p:cNvPr id="4" name="Slide Number Placeholder 3"/>
          <p:cNvSpPr>
            <a:spLocks noGrp="1"/>
          </p:cNvSpPr>
          <p:nvPr>
            <p:ph type="sldNum" sz="quarter" idx="5"/>
          </p:nvPr>
        </p:nvSpPr>
        <p:spPr/>
        <p:txBody>
          <a:bodyPr/>
          <a:lstStyle/>
          <a:p>
            <a:fld id="{56E08DEA-7264-264A-9AB1-2FE28E381D91}" type="slidenum">
              <a:rPr lang="en-US" smtClean="0"/>
              <a:t>35</a:t>
            </a:fld>
            <a:endParaRPr lang="en-US"/>
          </a:p>
        </p:txBody>
      </p:sp>
    </p:spTree>
    <p:extLst>
      <p:ext uri="{BB962C8B-B14F-4D97-AF65-F5344CB8AC3E}">
        <p14:creationId xmlns:p14="http://schemas.microsoft.com/office/powerpoint/2010/main" val="31631003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JES Explorer app on its own can be used to filter and find jobs to view their spool files and issue commands.</a:t>
            </a:r>
          </a:p>
          <a:p>
            <a:endParaRPr lang="en-US" dirty="0"/>
          </a:p>
          <a:p>
            <a:r>
              <a:rPr lang="en-US" dirty="0"/>
              <a:t>Running in the </a:t>
            </a:r>
            <a:r>
              <a:rPr lang="en-US" dirty="0" err="1"/>
              <a:t>Zowe</a:t>
            </a:r>
            <a:r>
              <a:rPr lang="en-US" dirty="0"/>
              <a:t> desktop it publishes endpoints for its services, which allows the scenario of a user submitting some JCL in the File Editor app, to then have the JES Explorer be opened in the context of the submitted job ID.  </a:t>
            </a:r>
          </a:p>
          <a:p>
            <a:endParaRPr lang="en-US" dirty="0"/>
          </a:p>
          <a:p>
            <a:r>
              <a:rPr lang="en-US" dirty="0"/>
              <a:t>App to app communication in the desktop allows the end user experience to be greater than the sum of the parts of each app, providing a smooth transition and hand off of data and context for joined up tasks between desktop plugins </a:t>
            </a:r>
          </a:p>
          <a:p>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36</a:t>
            </a:fld>
            <a:endParaRPr lang="en-US"/>
          </a:p>
        </p:txBody>
      </p:sp>
    </p:spTree>
    <p:extLst>
      <p:ext uri="{BB962C8B-B14F-4D97-AF65-F5344CB8AC3E}">
        <p14:creationId xmlns:p14="http://schemas.microsoft.com/office/powerpoint/2010/main" val="37997472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Zowe</a:t>
            </a:r>
            <a:r>
              <a:rPr lang="en-US" dirty="0"/>
              <a:t> desktop includes utilities to switch languages,  </a:t>
            </a:r>
          </a:p>
          <a:p>
            <a:r>
              <a:rPr lang="en-US" dirty="0"/>
              <a:t>&lt;click&gt;</a:t>
            </a:r>
          </a:p>
          <a:p>
            <a:r>
              <a:rPr lang="en-US" dirty="0"/>
              <a:t>Change the user’s TSO password</a:t>
            </a:r>
          </a:p>
          <a:p>
            <a:r>
              <a:rPr lang="en-US" dirty="0"/>
              <a:t>&lt;click&gt;</a:t>
            </a:r>
          </a:p>
          <a:p>
            <a:r>
              <a:rPr lang="en-US" dirty="0"/>
              <a:t>as well as personalization which provides the ability  </a:t>
            </a:r>
          </a:p>
        </p:txBody>
      </p:sp>
      <p:sp>
        <p:nvSpPr>
          <p:cNvPr id="4" name="Slide Number Placeholder 3"/>
          <p:cNvSpPr>
            <a:spLocks noGrp="1"/>
          </p:cNvSpPr>
          <p:nvPr>
            <p:ph type="sldNum" sz="quarter" idx="5"/>
          </p:nvPr>
        </p:nvSpPr>
        <p:spPr/>
        <p:txBody>
          <a:bodyPr/>
          <a:lstStyle/>
          <a:p>
            <a:fld id="{56E08DEA-7264-264A-9AB1-2FE28E381D91}" type="slidenum">
              <a:rPr lang="en-US" smtClean="0"/>
              <a:t>37</a:t>
            </a:fld>
            <a:endParaRPr lang="en-US"/>
          </a:p>
        </p:txBody>
      </p:sp>
    </p:spTree>
    <p:extLst>
      <p:ext uri="{BB962C8B-B14F-4D97-AF65-F5344CB8AC3E}">
        <p14:creationId xmlns:p14="http://schemas.microsoft.com/office/powerpoint/2010/main" val="4341783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change the color theme and icon sizes for the desktop </a:t>
            </a:r>
          </a:p>
        </p:txBody>
      </p:sp>
      <p:sp>
        <p:nvSpPr>
          <p:cNvPr id="4" name="Slide Number Placeholder 3"/>
          <p:cNvSpPr>
            <a:spLocks noGrp="1"/>
          </p:cNvSpPr>
          <p:nvPr>
            <p:ph type="sldNum" sz="quarter" idx="5"/>
          </p:nvPr>
        </p:nvSpPr>
        <p:spPr/>
        <p:txBody>
          <a:bodyPr/>
          <a:lstStyle/>
          <a:p>
            <a:fld id="{56E08DEA-7264-264A-9AB1-2FE28E381D91}" type="slidenum">
              <a:rPr lang="en-US" smtClean="0"/>
              <a:t>38</a:t>
            </a:fld>
            <a:endParaRPr lang="en-US"/>
          </a:p>
        </p:txBody>
      </p:sp>
    </p:spTree>
    <p:extLst>
      <p:ext uri="{BB962C8B-B14F-4D97-AF65-F5344CB8AC3E}">
        <p14:creationId xmlns:p14="http://schemas.microsoft.com/office/powerpoint/2010/main" val="22543820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Together with the ability to set a custom desktop</a:t>
            </a:r>
          </a:p>
        </p:txBody>
      </p:sp>
      <p:sp>
        <p:nvSpPr>
          <p:cNvPr id="4" name="Slide Number Placeholder 3"/>
          <p:cNvSpPr>
            <a:spLocks noGrp="1"/>
          </p:cNvSpPr>
          <p:nvPr>
            <p:ph type="sldNum" sz="quarter" idx="5"/>
          </p:nvPr>
        </p:nvSpPr>
        <p:spPr/>
        <p:txBody>
          <a:bodyPr/>
          <a:lstStyle/>
          <a:p>
            <a:fld id="{56E08DEA-7264-264A-9AB1-2FE28E381D91}" type="slidenum">
              <a:rPr lang="en-US" smtClean="0"/>
              <a:t>39</a:t>
            </a:fld>
            <a:endParaRPr lang="en-US"/>
          </a:p>
        </p:txBody>
      </p:sp>
    </p:spTree>
    <p:extLst>
      <p:ext uri="{BB962C8B-B14F-4D97-AF65-F5344CB8AC3E}">
        <p14:creationId xmlns:p14="http://schemas.microsoft.com/office/powerpoint/2010/main" val="35403498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Zowe</a:t>
            </a:r>
            <a:r>
              <a:rPr lang="en-US" dirty="0"/>
              <a:t> desktop apps aren’t restricted to run as tiles, and can be opened in a new browser tab</a:t>
            </a:r>
          </a:p>
        </p:txBody>
      </p:sp>
      <p:sp>
        <p:nvSpPr>
          <p:cNvPr id="4" name="Slide Number Placeholder 3"/>
          <p:cNvSpPr>
            <a:spLocks noGrp="1"/>
          </p:cNvSpPr>
          <p:nvPr>
            <p:ph type="sldNum" sz="quarter" idx="5"/>
          </p:nvPr>
        </p:nvSpPr>
        <p:spPr/>
        <p:txBody>
          <a:bodyPr/>
          <a:lstStyle/>
          <a:p>
            <a:fld id="{56E08DEA-7264-264A-9AB1-2FE28E381D91}" type="slidenum">
              <a:rPr lang="en-US" smtClean="0"/>
              <a:t>40</a:t>
            </a:fld>
            <a:endParaRPr lang="en-US"/>
          </a:p>
        </p:txBody>
      </p:sp>
    </p:spTree>
    <p:extLst>
      <p:ext uri="{BB962C8B-B14F-4D97-AF65-F5344CB8AC3E}">
        <p14:creationId xmlns:p14="http://schemas.microsoft.com/office/powerpoint/2010/main" val="36090788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they can be used like any other web page in the browser.</a:t>
            </a:r>
          </a:p>
          <a:p>
            <a:endParaRPr lang="en-US" dirty="0"/>
          </a:p>
          <a:p>
            <a:r>
              <a:rPr lang="en-US" dirty="0"/>
              <a:t>A good use of this is for </a:t>
            </a:r>
            <a:r>
              <a:rPr lang="en-US" dirty="0" err="1"/>
              <a:t>mainframers</a:t>
            </a:r>
            <a:r>
              <a:rPr lang="en-US" dirty="0"/>
              <a:t> who are comfortable with 3270 interfaces, who can launch the emulator in a browser tab and access their mainframe without the need for any host emulation software on their laptop.  </a:t>
            </a:r>
          </a:p>
          <a:p>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41</a:t>
            </a:fld>
            <a:endParaRPr lang="en-US"/>
          </a:p>
        </p:txBody>
      </p:sp>
    </p:spTree>
    <p:extLst>
      <p:ext uri="{BB962C8B-B14F-4D97-AF65-F5344CB8AC3E}">
        <p14:creationId xmlns:p14="http://schemas.microsoft.com/office/powerpoint/2010/main" val="347627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documentation</a:t>
            </a:r>
          </a:p>
        </p:txBody>
      </p:sp>
      <p:sp>
        <p:nvSpPr>
          <p:cNvPr id="4" name="Slide Number Placeholder 3"/>
          <p:cNvSpPr>
            <a:spLocks noGrp="1"/>
          </p:cNvSpPr>
          <p:nvPr>
            <p:ph type="sldNum" sz="quarter" idx="5"/>
          </p:nvPr>
        </p:nvSpPr>
        <p:spPr/>
        <p:txBody>
          <a:bodyPr/>
          <a:lstStyle/>
          <a:p>
            <a:fld id="{56E08DEA-7264-264A-9AB1-2FE28E381D91}" type="slidenum">
              <a:rPr lang="en-US" smtClean="0"/>
              <a:t>5</a:t>
            </a:fld>
            <a:endParaRPr lang="en-US"/>
          </a:p>
        </p:txBody>
      </p:sp>
    </p:spTree>
    <p:extLst>
      <p:ext uri="{BB962C8B-B14F-4D97-AF65-F5344CB8AC3E}">
        <p14:creationId xmlns:p14="http://schemas.microsoft.com/office/powerpoint/2010/main" val="41483211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1A23CD6-F4F2-FD42-BCD1-C00CB427B683}"/>
              </a:ext>
            </a:extLst>
          </p:cNvPr>
          <p:cNvSpPr>
            <a:spLocks noGrp="1"/>
          </p:cNvSpPr>
          <p:nvPr>
            <p:ph type="body" idx="1"/>
          </p:nvPr>
        </p:nvSpPr>
        <p:spPr/>
        <p:txBody>
          <a:bodyPr/>
          <a:lstStyle/>
          <a:p>
            <a:r>
              <a:rPr lang="en-US" dirty="0"/>
              <a:t>The </a:t>
            </a:r>
            <a:r>
              <a:rPr lang="en-US" dirty="0" err="1"/>
              <a:t>Zowe</a:t>
            </a:r>
            <a:r>
              <a:rPr lang="en-US" dirty="0"/>
              <a:t> desktop provides is a way for end users to </a:t>
            </a:r>
            <a:r>
              <a:rPr lang="en-US" dirty="0" err="1"/>
              <a:t>acces</a:t>
            </a:r>
            <a:r>
              <a:rPr lang="en-US" dirty="0"/>
              <a:t> their mainframe data using</a:t>
            </a:r>
          </a:p>
          <a:p>
            <a:r>
              <a:rPr lang="en-US" dirty="0"/>
              <a:t>&lt;click&gt;</a:t>
            </a:r>
          </a:p>
          <a:p>
            <a:r>
              <a:rPr lang="en-US" dirty="0"/>
              <a:t>Modern </a:t>
            </a:r>
            <a:r>
              <a:rPr lang="en-US" dirty="0" err="1"/>
              <a:t>guis</a:t>
            </a:r>
            <a:endParaRPr lang="en-US" dirty="0"/>
          </a:p>
          <a:p>
            <a:r>
              <a:rPr lang="en-US" dirty="0"/>
              <a:t>&lt;click&gt;</a:t>
            </a:r>
          </a:p>
          <a:p>
            <a:r>
              <a:rPr lang="en-US" dirty="0"/>
              <a:t>As well as traditional interfaces</a:t>
            </a:r>
          </a:p>
          <a:p>
            <a:r>
              <a:rPr lang="en-US" dirty="0"/>
              <a:t>&lt;click&gt;</a:t>
            </a:r>
          </a:p>
          <a:p>
            <a:r>
              <a:rPr lang="en-US" dirty="0"/>
              <a:t>side by side in a web browser, under the user’s initial TSO logon credentials</a:t>
            </a:r>
          </a:p>
          <a:p>
            <a:r>
              <a:rPr lang="en-US" dirty="0"/>
              <a:t>&lt;click&gt;</a:t>
            </a:r>
          </a:p>
          <a:p>
            <a:r>
              <a:rPr lang="en-US" dirty="0" err="1"/>
              <a:t>Zowe</a:t>
            </a:r>
            <a:r>
              <a:rPr lang="en-US" dirty="0"/>
              <a:t> desktop apps operated with single sign-on which supports multi-factor authentication for just a single initial password challenge at first logon.  </a:t>
            </a:r>
          </a:p>
          <a:p>
            <a:r>
              <a:rPr lang="en-US" dirty="0"/>
              <a:t>&lt;click&gt;</a:t>
            </a:r>
          </a:p>
          <a:p>
            <a:r>
              <a:rPr lang="en-US" dirty="0"/>
              <a:t>Apps communicate and interact with each other through in context launching and awareness.</a:t>
            </a:r>
          </a:p>
          <a:p>
            <a:r>
              <a:rPr lang="en-US" dirty="0"/>
              <a:t>&lt;click&gt;</a:t>
            </a:r>
          </a:p>
          <a:p>
            <a:r>
              <a:rPr lang="en-US" dirty="0"/>
              <a:t>The </a:t>
            </a:r>
            <a:r>
              <a:rPr lang="en-US" dirty="0" err="1"/>
              <a:t>Zowe</a:t>
            </a:r>
            <a:r>
              <a:rPr lang="en-US" dirty="0"/>
              <a:t> desktop fulfills one of </a:t>
            </a:r>
            <a:r>
              <a:rPr lang="en-US" dirty="0" err="1"/>
              <a:t>Zowe’s</a:t>
            </a:r>
            <a:r>
              <a:rPr lang="en-US" dirty="0"/>
              <a:t> initial goals, is to provide all of the old with all of the new, so end users can choose to work with whichever app makes them productive for their  given task, their given skill set, their given experience and background</a:t>
            </a:r>
          </a:p>
          <a:p>
            <a:endParaRPr lang="en-US" dirty="0"/>
          </a:p>
          <a:p>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good way to think of the </a:t>
            </a:r>
            <a:r>
              <a:rPr lang="en-US" dirty="0" err="1"/>
              <a:t>Zowe</a:t>
            </a:r>
            <a:r>
              <a:rPr lang="en-US" dirty="0"/>
              <a:t> desktop and its apps is like a mobile phone.</a:t>
            </a:r>
          </a:p>
          <a:p>
            <a:endParaRPr lang="en-US" dirty="0"/>
          </a:p>
          <a:p>
            <a:r>
              <a:rPr lang="en-US" dirty="0"/>
              <a:t>Both come with a great set of base apps, but also have the ability to extend through additional marketplace extensions </a:t>
            </a:r>
          </a:p>
          <a:p>
            <a:r>
              <a:rPr lang="en-US" dirty="0"/>
              <a:t> </a:t>
            </a:r>
          </a:p>
          <a:p>
            <a:r>
              <a:rPr lang="en-US" dirty="0" err="1"/>
              <a:t>Zowe</a:t>
            </a:r>
            <a:r>
              <a:rPr lang="en-US" dirty="0"/>
              <a:t> desktop extension plugins can be provided by software vendors or even customers themselves and the </a:t>
            </a:r>
            <a:r>
              <a:rPr lang="en-US" dirty="0" err="1"/>
              <a:t>Zowe</a:t>
            </a:r>
            <a:r>
              <a:rPr lang="en-US" dirty="0"/>
              <a:t> extender documentation provides open source samples of how to do this together with extensive SDK documentation.  </a:t>
            </a:r>
          </a:p>
          <a:p>
            <a:r>
              <a:rPr lang="en-US" dirty="0"/>
              <a:t>&lt;click&gt;</a:t>
            </a:r>
          </a:p>
          <a:p>
            <a:r>
              <a:rPr lang="en-US" dirty="0"/>
              <a:t>Software vendors can apply for a </a:t>
            </a:r>
            <a:r>
              <a:rPr lang="en-US" dirty="0" err="1"/>
              <a:t>Zowe</a:t>
            </a:r>
            <a:r>
              <a:rPr lang="en-US" dirty="0"/>
              <a:t> conformance badge to demonstrate their plugin is built to a set of defined APIs for interoperability and end user consistency.  </a:t>
            </a:r>
          </a:p>
          <a:p>
            <a:r>
              <a:rPr lang="en-US" dirty="0"/>
              <a:t>&lt;click&gt;</a:t>
            </a:r>
          </a:p>
          <a:p>
            <a:r>
              <a:rPr lang="en-US" dirty="0"/>
              <a:t>Examples of this are Rocket </a:t>
            </a:r>
            <a:r>
              <a:rPr lang="en-US" dirty="0" err="1"/>
              <a:t>BlueZone</a:t>
            </a:r>
            <a:r>
              <a:rPr lang="en-US" dirty="0"/>
              <a:t> web,</a:t>
            </a:r>
          </a:p>
          <a:p>
            <a:r>
              <a:rPr lang="en-US" dirty="0"/>
              <a:t>&lt;click&gt;</a:t>
            </a:r>
          </a:p>
          <a:p>
            <a:r>
              <a:rPr lang="en-US" dirty="0"/>
              <a:t>And </a:t>
            </a:r>
            <a:r>
              <a:rPr lang="en-US" dirty="0" err="1"/>
              <a:t>Segus</a:t>
            </a:r>
            <a:r>
              <a:rPr lang="en-US" dirty="0"/>
              <a:t> Engineering SQL Workload Expert for DB2 z/OS.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43</a:t>
            </a:fld>
            <a:endParaRPr lang="en-US"/>
          </a:p>
        </p:txBody>
      </p:sp>
    </p:spTree>
    <p:extLst>
      <p:ext uri="{BB962C8B-B14F-4D97-AF65-F5344CB8AC3E}">
        <p14:creationId xmlns:p14="http://schemas.microsoft.com/office/powerpoint/2010/main" val="1319737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technical blogs</a:t>
            </a:r>
          </a:p>
        </p:txBody>
      </p:sp>
      <p:sp>
        <p:nvSpPr>
          <p:cNvPr id="4" name="Slide Number Placeholder 3"/>
          <p:cNvSpPr>
            <a:spLocks noGrp="1"/>
          </p:cNvSpPr>
          <p:nvPr>
            <p:ph type="sldNum" sz="quarter" idx="5"/>
          </p:nvPr>
        </p:nvSpPr>
        <p:spPr/>
        <p:txBody>
          <a:bodyPr/>
          <a:lstStyle/>
          <a:p>
            <a:fld id="{56E08DEA-7264-264A-9AB1-2FE28E381D91}" type="slidenum">
              <a:rPr lang="en-US" smtClean="0"/>
              <a:t>6</a:t>
            </a:fld>
            <a:endParaRPr lang="en-US"/>
          </a:p>
        </p:txBody>
      </p:sp>
    </p:spTree>
    <p:extLst>
      <p:ext uri="{BB962C8B-B14F-4D97-AF65-F5344CB8AC3E}">
        <p14:creationId xmlns:p14="http://schemas.microsoft.com/office/powerpoint/2010/main" val="3978636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well as </a:t>
            </a:r>
            <a:r>
              <a:rPr lang="en-US" dirty="0" err="1"/>
              <a:t>github</a:t>
            </a:r>
            <a:r>
              <a:rPr lang="en-US" dirty="0"/>
              <a:t> repositories where all of </a:t>
            </a:r>
            <a:r>
              <a:rPr lang="en-US" dirty="0" err="1"/>
              <a:t>Zowe’s</a:t>
            </a:r>
            <a:r>
              <a:rPr lang="en-US" dirty="0"/>
              <a:t> open source code is developed and maintained by its community of committers</a:t>
            </a:r>
          </a:p>
        </p:txBody>
      </p:sp>
      <p:sp>
        <p:nvSpPr>
          <p:cNvPr id="4" name="Slide Number Placeholder 3"/>
          <p:cNvSpPr>
            <a:spLocks noGrp="1"/>
          </p:cNvSpPr>
          <p:nvPr>
            <p:ph type="sldNum" sz="quarter" idx="5"/>
          </p:nvPr>
        </p:nvSpPr>
        <p:spPr/>
        <p:txBody>
          <a:bodyPr/>
          <a:lstStyle/>
          <a:p>
            <a:fld id="{56E08DEA-7264-264A-9AB1-2FE28E381D91}" type="slidenum">
              <a:rPr lang="en-US" smtClean="0"/>
              <a:t>7</a:t>
            </a:fld>
            <a:endParaRPr lang="en-US"/>
          </a:p>
        </p:txBody>
      </p:sp>
    </p:spTree>
    <p:extLst>
      <p:ext uri="{BB962C8B-B14F-4D97-AF65-F5344CB8AC3E}">
        <p14:creationId xmlns:p14="http://schemas.microsoft.com/office/powerpoint/2010/main" val="3958259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Zowe</a:t>
            </a:r>
            <a:r>
              <a:rPr lang="en-US" dirty="0"/>
              <a:t> is composed of four main components</a:t>
            </a:r>
          </a:p>
          <a:p>
            <a:r>
              <a:rPr lang="en-US" dirty="0"/>
              <a:t>&lt;click&gt;</a:t>
            </a:r>
          </a:p>
          <a:p>
            <a:r>
              <a:rPr lang="en-US" dirty="0"/>
              <a:t>A command line interface</a:t>
            </a:r>
          </a:p>
          <a:p>
            <a:r>
              <a:rPr lang="en-US" dirty="0"/>
              <a:t>&lt;click&gt;</a:t>
            </a:r>
          </a:p>
          <a:p>
            <a:r>
              <a:rPr lang="en-US" dirty="0"/>
              <a:t>A visual studio code extension known as the </a:t>
            </a:r>
            <a:r>
              <a:rPr lang="en-US" dirty="0" err="1"/>
              <a:t>Zowe</a:t>
            </a:r>
            <a:r>
              <a:rPr lang="en-US" dirty="0"/>
              <a:t> Explorer</a:t>
            </a:r>
          </a:p>
          <a:p>
            <a:r>
              <a:rPr lang="en-US" dirty="0"/>
              <a:t>&lt;click&gt;</a:t>
            </a:r>
          </a:p>
          <a:p>
            <a:r>
              <a:rPr lang="en-US" dirty="0"/>
              <a:t>A web user interface accessible through a desktop browser</a:t>
            </a:r>
          </a:p>
          <a:p>
            <a:r>
              <a:rPr lang="en-US" dirty="0"/>
              <a:t>&lt;click&gt;</a:t>
            </a:r>
          </a:p>
          <a:p>
            <a:r>
              <a:rPr lang="en-US" dirty="0"/>
              <a:t>And a powerful API Mediation Layer</a:t>
            </a:r>
          </a:p>
          <a:p>
            <a:endParaRPr lang="en-US" dirty="0"/>
          </a:p>
          <a:p>
            <a:r>
              <a:rPr lang="en-US" dirty="0"/>
              <a:t>Let’s look at each of these in more detail.</a:t>
            </a:r>
          </a:p>
          <a:p>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8</a:t>
            </a:fld>
            <a:endParaRPr lang="en-US"/>
          </a:p>
        </p:txBody>
      </p:sp>
    </p:spTree>
    <p:extLst>
      <p:ext uri="{BB962C8B-B14F-4D97-AF65-F5344CB8AC3E}">
        <p14:creationId xmlns:p14="http://schemas.microsoft.com/office/powerpoint/2010/main" val="125548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command user interface, or CLI, allows a user to issue commands from their PC to directly operate and manage their mainframe.</a:t>
            </a:r>
          </a:p>
          <a:p>
            <a:r>
              <a:rPr lang="en-US" dirty="0"/>
              <a:t>&lt;click&gt;</a:t>
            </a:r>
          </a:p>
          <a:p>
            <a:r>
              <a:rPr lang="en-US" dirty="0"/>
              <a:t>CLI commands are broken down into groups.  The core set includes groups to work with </a:t>
            </a:r>
          </a:p>
          <a:p>
            <a:r>
              <a:rPr lang="en-US" dirty="0"/>
              <a:t>&lt;click&gt;</a:t>
            </a:r>
          </a:p>
        </p:txBody>
      </p:sp>
      <p:sp>
        <p:nvSpPr>
          <p:cNvPr id="4" name="Slide Number Placeholder 3"/>
          <p:cNvSpPr>
            <a:spLocks noGrp="1"/>
          </p:cNvSpPr>
          <p:nvPr>
            <p:ph type="sldNum" sz="quarter" idx="5"/>
          </p:nvPr>
        </p:nvSpPr>
        <p:spPr/>
        <p:txBody>
          <a:bodyPr/>
          <a:lstStyle/>
          <a:p>
            <a:fld id="{56E08DEA-7264-264A-9AB1-2FE28E381D91}" type="slidenum">
              <a:rPr lang="en-US" smtClean="0"/>
              <a:t>9</a:t>
            </a:fld>
            <a:endParaRPr lang="en-US"/>
          </a:p>
        </p:txBody>
      </p:sp>
    </p:spTree>
    <p:extLst>
      <p:ext uri="{BB962C8B-B14F-4D97-AF65-F5344CB8AC3E}">
        <p14:creationId xmlns:p14="http://schemas.microsoft.com/office/powerpoint/2010/main" val="2162997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sets, where you can </a:t>
            </a:r>
          </a:p>
          <a:p>
            <a:r>
              <a:rPr lang="en-US" dirty="0"/>
              <a:t>&lt;click&gt;</a:t>
            </a:r>
          </a:p>
          <a:p>
            <a:r>
              <a:rPr lang="en-US" dirty="0"/>
              <a:t>list data sets for a file</a:t>
            </a:r>
          </a:p>
          <a:p>
            <a:r>
              <a:rPr lang="en-US" dirty="0"/>
              <a:t>&lt;click&gt;</a:t>
            </a:r>
          </a:p>
          <a:p>
            <a:r>
              <a:rPr lang="en-US" dirty="0"/>
              <a:t>List the members of a PDS</a:t>
            </a:r>
          </a:p>
          <a:p>
            <a:r>
              <a:rPr lang="en-US" dirty="0"/>
              <a:t>&lt;click&gt;</a:t>
            </a:r>
          </a:p>
          <a:p>
            <a:r>
              <a:rPr lang="en-US" dirty="0"/>
              <a:t>download members to your PC </a:t>
            </a:r>
          </a:p>
          <a:p>
            <a:r>
              <a:rPr lang="en-US" dirty="0"/>
              <a:t>&lt;</a:t>
            </a:r>
            <a:r>
              <a:rPr lang="en-US" dirty="0" err="1"/>
              <a:t>clicl</a:t>
            </a:r>
            <a:r>
              <a:rPr lang="en-US" dirty="0"/>
              <a:t>&gt;</a:t>
            </a:r>
          </a:p>
          <a:p>
            <a:r>
              <a:rPr lang="en-US" dirty="0"/>
              <a:t>And submit job control language data sets to the JES queue</a:t>
            </a:r>
          </a:p>
        </p:txBody>
      </p:sp>
      <p:sp>
        <p:nvSpPr>
          <p:cNvPr id="4" name="Slide Number Placeholder 3"/>
          <p:cNvSpPr>
            <a:spLocks noGrp="1"/>
          </p:cNvSpPr>
          <p:nvPr>
            <p:ph type="sldNum" sz="quarter" idx="5"/>
          </p:nvPr>
        </p:nvSpPr>
        <p:spPr/>
        <p:txBody>
          <a:bodyPr/>
          <a:lstStyle/>
          <a:p>
            <a:fld id="{56E08DEA-7264-264A-9AB1-2FE28E381D91}" type="slidenum">
              <a:rPr lang="en-US" smtClean="0"/>
              <a:t>10</a:t>
            </a:fld>
            <a:endParaRPr lang="en-US"/>
          </a:p>
        </p:txBody>
      </p:sp>
    </p:spTree>
    <p:extLst>
      <p:ext uri="{BB962C8B-B14F-4D97-AF65-F5344CB8AC3E}">
        <p14:creationId xmlns:p14="http://schemas.microsoft.com/office/powerpoint/2010/main" val="272926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tx1"/>
        </a:solidFill>
        <a:effectLst/>
      </p:bgPr>
    </p:bg>
    <p:spTree>
      <p:nvGrpSpPr>
        <p:cNvPr id="1" name=""/>
        <p:cNvGrpSpPr/>
        <p:nvPr/>
      </p:nvGrpSpPr>
      <p:grpSpPr>
        <a:xfrm>
          <a:off x="0" y="0"/>
          <a:ext cx="0" cy="0"/>
          <a:chOff x="0" y="0"/>
          <a:chExt cx="0" cy="0"/>
        </a:xfrm>
      </p:grpSpPr>
      <p:sp>
        <p:nvSpPr>
          <p:cNvPr id="5" name="Text Placeholder 1"/>
          <p:cNvSpPr>
            <a:spLocks noGrp="1"/>
          </p:cNvSpPr>
          <p:nvPr>
            <p:ph type="body" sz="quarter" idx="10"/>
          </p:nvPr>
        </p:nvSpPr>
        <p:spPr>
          <a:xfrm>
            <a:off x="931165" y="1383976"/>
            <a:ext cx="7296911" cy="1921788"/>
          </a:xfrm>
          <a:prstGeom prst="rect">
            <a:avLst/>
          </a:prstGeom>
        </p:spPr>
        <p:txBody>
          <a:bodyPr anchor="b" anchorCtr="0">
            <a:normAutofit/>
          </a:bodyPr>
          <a:lstStyle>
            <a:lvl1pPr marL="0" indent="0" algn="ctr">
              <a:buNone/>
              <a:defRPr sz="4800" b="1">
                <a:solidFill>
                  <a:schemeClr val="bg1"/>
                </a:solidFill>
              </a:defRPr>
            </a:lvl1pPr>
          </a:lstStyle>
          <a:p>
            <a:pPr algn="ctr"/>
            <a:r>
              <a:rPr lang="en-US" dirty="0"/>
              <a:t>Click to Edit Title</a:t>
            </a:r>
          </a:p>
        </p:txBody>
      </p:sp>
      <p:sp>
        <p:nvSpPr>
          <p:cNvPr id="6" name="Text Placeholder 3"/>
          <p:cNvSpPr>
            <a:spLocks noGrp="1"/>
          </p:cNvSpPr>
          <p:nvPr>
            <p:ph type="body" sz="quarter" idx="11"/>
          </p:nvPr>
        </p:nvSpPr>
        <p:spPr>
          <a:xfrm>
            <a:off x="931165" y="3216505"/>
            <a:ext cx="7296912" cy="403106"/>
          </a:xfrm>
          <a:prstGeom prst="rect">
            <a:avLst/>
          </a:prstGeom>
        </p:spPr>
        <p:txBody>
          <a:bodyPr>
            <a:noAutofit/>
          </a:bodyPr>
          <a:lstStyle>
            <a:lvl1pPr marL="0" indent="0" algn="ctr">
              <a:buNone/>
              <a:defRPr sz="2800">
                <a:solidFill>
                  <a:schemeClr val="bg1"/>
                </a:solidFill>
              </a:defRPr>
            </a:lvl1pPr>
          </a:lstStyle>
          <a:p>
            <a:pPr algn="ctr"/>
            <a:r>
              <a:rPr lang="en-US" dirty="0"/>
              <a:t>Name / Subtitle Here</a:t>
            </a:r>
          </a:p>
        </p:txBody>
      </p:sp>
    </p:spTree>
    <p:extLst>
      <p:ext uri="{BB962C8B-B14F-4D97-AF65-F5344CB8AC3E}">
        <p14:creationId xmlns:p14="http://schemas.microsoft.com/office/powerpoint/2010/main" val="4274183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0226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1"/>
        </a:solidFill>
        <a:effectLst/>
      </p:bgPr>
    </p:bg>
    <p:spTree>
      <p:nvGrpSpPr>
        <p:cNvPr id="1" name=""/>
        <p:cNvGrpSpPr/>
        <p:nvPr/>
      </p:nvGrpSpPr>
      <p:grpSpPr>
        <a:xfrm>
          <a:off x="0" y="0"/>
          <a:ext cx="0" cy="0"/>
          <a:chOff x="0" y="0"/>
          <a:chExt cx="0" cy="0"/>
        </a:xfrm>
      </p:grpSpPr>
      <p:sp>
        <p:nvSpPr>
          <p:cNvPr id="5" name="Text Placeholder 1"/>
          <p:cNvSpPr>
            <a:spLocks noGrp="1"/>
          </p:cNvSpPr>
          <p:nvPr>
            <p:ph type="body" sz="quarter" idx="10"/>
          </p:nvPr>
        </p:nvSpPr>
        <p:spPr>
          <a:xfrm>
            <a:off x="931165" y="1383976"/>
            <a:ext cx="7296911" cy="1921788"/>
          </a:xfrm>
          <a:prstGeom prst="rect">
            <a:avLst/>
          </a:prstGeom>
        </p:spPr>
        <p:txBody>
          <a:bodyPr anchor="b" anchorCtr="0">
            <a:normAutofit/>
          </a:bodyPr>
          <a:lstStyle>
            <a:lvl1pPr marL="0" indent="0" algn="ctr">
              <a:buNone/>
              <a:defRPr sz="4800" b="1">
                <a:solidFill>
                  <a:schemeClr val="bg1"/>
                </a:solidFill>
              </a:defRPr>
            </a:lvl1pPr>
          </a:lstStyle>
          <a:p>
            <a:pPr algn="ctr"/>
            <a:r>
              <a:rPr lang="en-US" dirty="0"/>
              <a:t>Click to Edit Title</a:t>
            </a:r>
          </a:p>
        </p:txBody>
      </p:sp>
      <p:sp>
        <p:nvSpPr>
          <p:cNvPr id="6" name="Text Placeholder 3"/>
          <p:cNvSpPr>
            <a:spLocks noGrp="1"/>
          </p:cNvSpPr>
          <p:nvPr>
            <p:ph type="body" sz="quarter" idx="11"/>
          </p:nvPr>
        </p:nvSpPr>
        <p:spPr>
          <a:xfrm>
            <a:off x="931165" y="3216505"/>
            <a:ext cx="7296912" cy="403106"/>
          </a:xfrm>
          <a:prstGeom prst="rect">
            <a:avLst/>
          </a:prstGeom>
        </p:spPr>
        <p:txBody>
          <a:bodyPr>
            <a:noAutofit/>
          </a:bodyPr>
          <a:lstStyle>
            <a:lvl1pPr marL="0" indent="0" algn="ctr">
              <a:buNone/>
              <a:defRPr sz="2800">
                <a:solidFill>
                  <a:schemeClr val="bg1"/>
                </a:solidFill>
              </a:defRPr>
            </a:lvl1pPr>
          </a:lstStyle>
          <a:p>
            <a:pPr algn="ctr"/>
            <a:r>
              <a:rPr lang="en-US" dirty="0"/>
              <a:t>Name / Subtitle Here</a:t>
            </a:r>
          </a:p>
        </p:txBody>
      </p:sp>
    </p:spTree>
    <p:extLst>
      <p:ext uri="{BB962C8B-B14F-4D97-AF65-F5344CB8AC3E}">
        <p14:creationId xmlns:p14="http://schemas.microsoft.com/office/powerpoint/2010/main" val="1434251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1"/>
        </a:solidFill>
        <a:effectLst/>
      </p:bgPr>
    </p:bg>
    <p:spTree>
      <p:nvGrpSpPr>
        <p:cNvPr id="1" name=""/>
        <p:cNvGrpSpPr/>
        <p:nvPr/>
      </p:nvGrpSpPr>
      <p:grpSpPr>
        <a:xfrm>
          <a:off x="0" y="0"/>
          <a:ext cx="0" cy="0"/>
          <a:chOff x="0" y="0"/>
          <a:chExt cx="0" cy="0"/>
        </a:xfrm>
      </p:grpSpPr>
      <p:sp>
        <p:nvSpPr>
          <p:cNvPr id="10" name="Content Placeholder 2"/>
          <p:cNvSpPr>
            <a:spLocks noGrp="1"/>
          </p:cNvSpPr>
          <p:nvPr>
            <p:ph idx="1"/>
          </p:nvPr>
        </p:nvSpPr>
        <p:spPr>
          <a:xfrm>
            <a:off x="451951" y="1447799"/>
            <a:ext cx="8245009" cy="3146823"/>
          </a:xfrm>
          <a:prstGeom prst="rect">
            <a:avLst/>
          </a:prstGeom>
        </p:spPr>
        <p:txBody>
          <a:bodyPr/>
          <a:lstStyle>
            <a:lvl1pPr>
              <a:buClr>
                <a:srgbClr val="2A7DE1"/>
              </a:buClr>
              <a:defRPr sz="2800">
                <a:latin typeface="Arial"/>
                <a:cs typeface="Arial"/>
              </a:defRPr>
            </a:lvl1pPr>
            <a:lvl2pPr>
              <a:buClr>
                <a:srgbClr val="2A7DE1"/>
              </a:buClr>
              <a:defRPr sz="2400">
                <a:latin typeface="Arial"/>
                <a:cs typeface="Arial"/>
              </a:defRPr>
            </a:lvl2pPr>
            <a:lvl3pPr>
              <a:buClr>
                <a:srgbClr val="2A7DE1"/>
              </a:buClr>
              <a:defRPr sz="2000">
                <a:latin typeface="Arial"/>
                <a:cs typeface="Arial"/>
              </a:defRPr>
            </a:lvl3pPr>
            <a:lvl4pPr>
              <a:buClr>
                <a:srgbClr val="2A7DE1"/>
              </a:buClr>
              <a:defRPr>
                <a:latin typeface="Arial"/>
                <a:cs typeface="Arial"/>
              </a:defRPr>
            </a:lvl4pPr>
            <a:lvl5pPr>
              <a:buClr>
                <a:srgbClr val="2A7DE1"/>
              </a:buClr>
              <a:defRPr>
                <a:latin typeface="Arial"/>
                <a:cs typeface="Arial"/>
              </a:defRPr>
            </a:lvl5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a:t>
            </a:r>
            <a:r>
              <a:rPr lang="en-CA" dirty="0" err="1"/>
              <a:t>levelv</a:t>
            </a:r>
            <a:endParaRPr lang="en-US" dirty="0"/>
          </a:p>
        </p:txBody>
      </p:sp>
    </p:spTree>
    <p:extLst>
      <p:ext uri="{BB962C8B-B14F-4D97-AF65-F5344CB8AC3E}">
        <p14:creationId xmlns:p14="http://schemas.microsoft.com/office/powerpoint/2010/main" val="2057993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26898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8250904"/>
      </p:ext>
    </p:extLst>
  </p:cSld>
  <p:clrMap bg1="lt1" tx1="dk1" bg2="lt2" tx2="dk2" accent1="accent1" accent2="accent2" accent3="accent3" accent4="accent4" accent5="accent5" accent6="accent6" hlink="hlink" folHlink="folHlink"/>
  <p:sldLayoutIdLst>
    <p:sldLayoutId id="2147483660" r:id="rId1"/>
    <p:sldLayoutId id="2147483658" r:id="rId2"/>
    <p:sldLayoutId id="2147483657" r:id="rId3"/>
    <p:sldLayoutId id="2147483656" r:id="rId4"/>
    <p:sldLayoutId id="2147483663" r:id="rId5"/>
  </p:sldLayoutIdLst>
  <p:txStyles>
    <p:titleStyle>
      <a:lvl1pPr algn="l" defTabSz="457200" rtl="0" eaLnBrk="1" latinLnBrk="0" hangingPunct="1">
        <a:spcBef>
          <a:spcPct val="0"/>
        </a:spcBef>
        <a:buNone/>
        <a:defRPr sz="3800" kern="1200">
          <a:solidFill>
            <a:schemeClr val="bg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hyperlink" Target="https://www.openmainframeproject.org/wp-content/uploads/sites/11/2019/06/Open-Mainframe-Project-Marketing-and-Branding-Guidelines.pdf" TargetMode="External"/><Relationship Id="rId3" Type="http://schemas.openxmlformats.org/officeDocument/2006/relationships/image" Target="../media/image1.png"/><Relationship Id="rId7" Type="http://schemas.openxmlformats.org/officeDocument/2006/relationships/hyperlink" Target="https://www.linuxfoundation.org/trademark-usage" TargetMode="External"/><Relationship Id="rId12" Type="http://schemas.openxmlformats.org/officeDocument/2006/relationships/image" Target="../media/image6.sv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4.svg"/><Relationship Id="rId11" Type="http://schemas.openxmlformats.org/officeDocument/2006/relationships/image" Target="../media/image5.png"/><Relationship Id="rId5" Type="http://schemas.openxmlformats.org/officeDocument/2006/relationships/image" Target="../media/image3.png"/><Relationship Id="rId10" Type="http://schemas.openxmlformats.org/officeDocument/2006/relationships/hyperlink" Target="http://www.linuxfoundation.org/terms" TargetMode="External"/><Relationship Id="rId4" Type="http://schemas.openxmlformats.org/officeDocument/2006/relationships/image" Target="../media/image2.png"/><Relationship Id="rId9" Type="http://schemas.openxmlformats.org/officeDocument/2006/relationships/hyperlink" Target="http://www.linuxfoundation.org/privacy"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235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4F97DE-2A1A-3B49-9581-5D7DEF061B76}"/>
              </a:ext>
            </a:extLst>
          </p:cNvPr>
          <p:cNvPicPr>
            <a:picLocks noChangeAspect="1"/>
          </p:cNvPicPr>
          <p:nvPr/>
        </p:nvPicPr>
        <p:blipFill>
          <a:blip r:embed="rId3"/>
          <a:stretch>
            <a:fillRect/>
          </a:stretch>
        </p:blipFill>
        <p:spPr>
          <a:xfrm>
            <a:off x="2514599" y="108162"/>
            <a:ext cx="6340644" cy="4927175"/>
          </a:xfrm>
          <a:prstGeom prst="rect">
            <a:avLst/>
          </a:prstGeom>
        </p:spPr>
      </p:pic>
      <p:sp>
        <p:nvSpPr>
          <p:cNvPr id="7" name="Title 1">
            <a:extLst>
              <a:ext uri="{FF2B5EF4-FFF2-40B4-BE49-F238E27FC236}">
                <a16:creationId xmlns:a16="http://schemas.microsoft.com/office/drawing/2014/main" id="{94C3A579-A93E-3342-8789-D8908017DF10}"/>
              </a:ext>
            </a:extLst>
          </p:cNvPr>
          <p:cNvSpPr txBox="1">
            <a:spLocks/>
          </p:cNvSpPr>
          <p:nvPr/>
        </p:nvSpPr>
        <p:spPr>
          <a:xfrm>
            <a:off x="132348" y="2004081"/>
            <a:ext cx="3457253" cy="1135336"/>
          </a:xfrm>
          <a:prstGeom prst="rect">
            <a:avLst/>
          </a:prstGeom>
        </p:spPr>
        <p:txBody>
          <a:bodyPr/>
          <a:lstStyle>
            <a:lvl1pPr algn="l" defTabSz="457200" rtl="0" eaLnBrk="1" latinLnBrk="0" hangingPunct="1">
              <a:spcBef>
                <a:spcPct val="0"/>
              </a:spcBef>
              <a:buNone/>
              <a:defRPr sz="3800" kern="1200">
                <a:solidFill>
                  <a:schemeClr val="bg1"/>
                </a:solidFill>
                <a:latin typeface="Arial"/>
                <a:ea typeface="+mj-ea"/>
                <a:cs typeface="Arial"/>
              </a:defRPr>
            </a:lvl1pPr>
          </a:lstStyle>
          <a:p>
            <a:r>
              <a:rPr lang="en-US" sz="4000" dirty="0">
                <a:latin typeface="+mn-lt"/>
                <a:ea typeface="Menlo" panose="020B0609030804020204" pitchFamily="49" charset="0"/>
                <a:cs typeface="Menlo" panose="020B0609030804020204" pitchFamily="49" charset="0"/>
              </a:rPr>
              <a:t>Data sets</a:t>
            </a:r>
          </a:p>
        </p:txBody>
      </p:sp>
      <p:sp>
        <p:nvSpPr>
          <p:cNvPr id="12" name="Rectangle 11">
            <a:extLst>
              <a:ext uri="{FF2B5EF4-FFF2-40B4-BE49-F238E27FC236}">
                <a16:creationId xmlns:a16="http://schemas.microsoft.com/office/drawing/2014/main" id="{B6DFB77D-455F-3E4A-ABA4-04231CBF8045}"/>
              </a:ext>
            </a:extLst>
          </p:cNvPr>
          <p:cNvSpPr/>
          <p:nvPr/>
        </p:nvSpPr>
        <p:spPr>
          <a:xfrm>
            <a:off x="2490537" y="238799"/>
            <a:ext cx="5618741" cy="531222"/>
          </a:xfrm>
          <a:prstGeom prst="rect">
            <a:avLst/>
          </a:prstGeom>
          <a:solidFill>
            <a:schemeClr val="tx1">
              <a:alpha val="25000"/>
            </a:schemeClr>
          </a:solid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E047858-719C-B64B-821B-308536DAA269}"/>
              </a:ext>
            </a:extLst>
          </p:cNvPr>
          <p:cNvSpPr/>
          <p:nvPr/>
        </p:nvSpPr>
        <p:spPr>
          <a:xfrm>
            <a:off x="2490538" y="685800"/>
            <a:ext cx="5618742" cy="697831"/>
          </a:xfrm>
          <a:prstGeom prst="rect">
            <a:avLst/>
          </a:prstGeom>
          <a:solidFill>
            <a:schemeClr val="tx1">
              <a:alpha val="25000"/>
            </a:schemeClr>
          </a:solid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CACBA5-5084-B247-8749-A9648B7B6CF2}"/>
              </a:ext>
            </a:extLst>
          </p:cNvPr>
          <p:cNvSpPr/>
          <p:nvPr/>
        </p:nvSpPr>
        <p:spPr>
          <a:xfrm>
            <a:off x="2490537" y="1301243"/>
            <a:ext cx="5642804" cy="1706652"/>
          </a:xfrm>
          <a:prstGeom prst="rect">
            <a:avLst/>
          </a:prstGeom>
          <a:solidFill>
            <a:schemeClr val="tx1">
              <a:alpha val="25000"/>
            </a:schemeClr>
          </a:solid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339ABBB-D3E4-8941-BF47-D953194900C3}"/>
              </a:ext>
            </a:extLst>
          </p:cNvPr>
          <p:cNvSpPr/>
          <p:nvPr/>
        </p:nvSpPr>
        <p:spPr>
          <a:xfrm>
            <a:off x="2490535" y="3007895"/>
            <a:ext cx="5618745" cy="834360"/>
          </a:xfrm>
          <a:prstGeom prst="rect">
            <a:avLst/>
          </a:prstGeom>
          <a:solidFill>
            <a:schemeClr val="tx1">
              <a:alpha val="25000"/>
            </a:schemeClr>
          </a:solid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2170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15"/>
                                        </p:tgtEl>
                                      </p:cBhvr>
                                    </p:animEffect>
                                    <p:set>
                                      <p:cBhvr>
                                        <p:cTn id="36"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P spid="15" grpId="0" animBg="1"/>
      <p:bldP spid="15"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2D09C5-C690-8140-9DDE-1B684668690C}"/>
              </a:ext>
            </a:extLst>
          </p:cNvPr>
          <p:cNvPicPr>
            <a:picLocks noChangeAspect="1"/>
          </p:cNvPicPr>
          <p:nvPr/>
        </p:nvPicPr>
        <p:blipFill>
          <a:blip r:embed="rId3"/>
          <a:stretch>
            <a:fillRect/>
          </a:stretch>
        </p:blipFill>
        <p:spPr>
          <a:xfrm>
            <a:off x="2459445" y="108286"/>
            <a:ext cx="6335639" cy="4870522"/>
          </a:xfrm>
          <a:prstGeom prst="rect">
            <a:avLst/>
          </a:prstGeom>
        </p:spPr>
      </p:pic>
      <p:sp>
        <p:nvSpPr>
          <p:cNvPr id="7" name="Title 1">
            <a:extLst>
              <a:ext uri="{FF2B5EF4-FFF2-40B4-BE49-F238E27FC236}">
                <a16:creationId xmlns:a16="http://schemas.microsoft.com/office/drawing/2014/main" id="{94C3A579-A93E-3342-8789-D8908017DF10}"/>
              </a:ext>
            </a:extLst>
          </p:cNvPr>
          <p:cNvSpPr txBox="1">
            <a:spLocks/>
          </p:cNvSpPr>
          <p:nvPr/>
        </p:nvSpPr>
        <p:spPr>
          <a:xfrm>
            <a:off x="132348" y="2004081"/>
            <a:ext cx="3457253" cy="1135336"/>
          </a:xfrm>
          <a:prstGeom prst="rect">
            <a:avLst/>
          </a:prstGeom>
        </p:spPr>
        <p:txBody>
          <a:bodyPr/>
          <a:lstStyle>
            <a:lvl1pPr algn="l" defTabSz="457200" rtl="0" eaLnBrk="1" latinLnBrk="0" hangingPunct="1">
              <a:spcBef>
                <a:spcPct val="0"/>
              </a:spcBef>
              <a:buNone/>
              <a:defRPr sz="3800" kern="1200">
                <a:solidFill>
                  <a:schemeClr val="bg1"/>
                </a:solidFill>
                <a:latin typeface="Arial"/>
                <a:ea typeface="+mj-ea"/>
                <a:cs typeface="Arial"/>
              </a:defRPr>
            </a:lvl1pPr>
          </a:lstStyle>
          <a:p>
            <a:r>
              <a:rPr lang="en-US" sz="4000" dirty="0">
                <a:latin typeface="+mn-lt"/>
                <a:ea typeface="Menlo" panose="020B0609030804020204" pitchFamily="49" charset="0"/>
                <a:cs typeface="Menlo" panose="020B0609030804020204" pitchFamily="49" charset="0"/>
              </a:rPr>
              <a:t>Jobs</a:t>
            </a:r>
          </a:p>
        </p:txBody>
      </p:sp>
      <p:sp>
        <p:nvSpPr>
          <p:cNvPr id="12" name="Rectangle 11">
            <a:extLst>
              <a:ext uri="{FF2B5EF4-FFF2-40B4-BE49-F238E27FC236}">
                <a16:creationId xmlns:a16="http://schemas.microsoft.com/office/drawing/2014/main" id="{B6DFB77D-455F-3E4A-ABA4-04231CBF8045}"/>
              </a:ext>
            </a:extLst>
          </p:cNvPr>
          <p:cNvSpPr/>
          <p:nvPr/>
        </p:nvSpPr>
        <p:spPr>
          <a:xfrm>
            <a:off x="2435383" y="164690"/>
            <a:ext cx="5673896" cy="436889"/>
          </a:xfrm>
          <a:prstGeom prst="rect">
            <a:avLst/>
          </a:prstGeom>
          <a:solidFill>
            <a:schemeClr val="tx1">
              <a:alpha val="25000"/>
            </a:schemeClr>
          </a:solid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E047858-719C-B64B-821B-308536DAA269}"/>
              </a:ext>
            </a:extLst>
          </p:cNvPr>
          <p:cNvSpPr/>
          <p:nvPr/>
        </p:nvSpPr>
        <p:spPr>
          <a:xfrm>
            <a:off x="2459445" y="604999"/>
            <a:ext cx="5673896" cy="695028"/>
          </a:xfrm>
          <a:prstGeom prst="rect">
            <a:avLst/>
          </a:prstGeom>
          <a:solidFill>
            <a:schemeClr val="tx1">
              <a:alpha val="25000"/>
            </a:schemeClr>
          </a:solid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CACBA5-5084-B247-8749-A9648B7B6CF2}"/>
              </a:ext>
            </a:extLst>
          </p:cNvPr>
          <p:cNvSpPr/>
          <p:nvPr/>
        </p:nvSpPr>
        <p:spPr>
          <a:xfrm>
            <a:off x="2435383" y="1300027"/>
            <a:ext cx="6335638" cy="3584794"/>
          </a:xfrm>
          <a:prstGeom prst="rect">
            <a:avLst/>
          </a:prstGeom>
          <a:solidFill>
            <a:schemeClr val="tx1">
              <a:alpha val="25000"/>
            </a:schemeClr>
          </a:solid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072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65ACAD-31AD-2149-803A-E7438D682EC9}"/>
              </a:ext>
            </a:extLst>
          </p:cNvPr>
          <p:cNvPicPr>
            <a:picLocks noChangeAspect="1"/>
          </p:cNvPicPr>
          <p:nvPr/>
        </p:nvPicPr>
        <p:blipFill>
          <a:blip r:embed="rId3"/>
          <a:stretch>
            <a:fillRect/>
          </a:stretch>
        </p:blipFill>
        <p:spPr>
          <a:xfrm>
            <a:off x="1812178" y="82344"/>
            <a:ext cx="6968430" cy="4978810"/>
          </a:xfrm>
          <a:prstGeom prst="rect">
            <a:avLst/>
          </a:prstGeom>
        </p:spPr>
      </p:pic>
      <p:sp>
        <p:nvSpPr>
          <p:cNvPr id="7" name="Title 1">
            <a:extLst>
              <a:ext uri="{FF2B5EF4-FFF2-40B4-BE49-F238E27FC236}">
                <a16:creationId xmlns:a16="http://schemas.microsoft.com/office/drawing/2014/main" id="{94C3A579-A93E-3342-8789-D8908017DF10}"/>
              </a:ext>
            </a:extLst>
          </p:cNvPr>
          <p:cNvSpPr txBox="1">
            <a:spLocks/>
          </p:cNvSpPr>
          <p:nvPr/>
        </p:nvSpPr>
        <p:spPr>
          <a:xfrm>
            <a:off x="132348" y="2004081"/>
            <a:ext cx="3457253" cy="1135336"/>
          </a:xfrm>
          <a:prstGeom prst="rect">
            <a:avLst/>
          </a:prstGeom>
        </p:spPr>
        <p:txBody>
          <a:bodyPr/>
          <a:lstStyle>
            <a:lvl1pPr algn="l" defTabSz="457200" rtl="0" eaLnBrk="1" latinLnBrk="0" hangingPunct="1">
              <a:spcBef>
                <a:spcPct val="0"/>
              </a:spcBef>
              <a:buNone/>
              <a:defRPr sz="3800" kern="1200">
                <a:solidFill>
                  <a:schemeClr val="bg1"/>
                </a:solidFill>
                <a:latin typeface="Arial"/>
                <a:ea typeface="+mj-ea"/>
                <a:cs typeface="Arial"/>
              </a:defRPr>
            </a:lvl1pPr>
          </a:lstStyle>
          <a:p>
            <a:r>
              <a:rPr lang="en-US" sz="4000" dirty="0">
                <a:latin typeface="+mn-lt"/>
                <a:ea typeface="Menlo" panose="020B0609030804020204" pitchFamily="49" charset="0"/>
                <a:cs typeface="Menlo" panose="020B0609030804020204" pitchFamily="49" charset="0"/>
              </a:rPr>
              <a:t>USS</a:t>
            </a:r>
          </a:p>
        </p:txBody>
      </p:sp>
      <p:sp>
        <p:nvSpPr>
          <p:cNvPr id="12" name="Rectangle 11">
            <a:extLst>
              <a:ext uri="{FF2B5EF4-FFF2-40B4-BE49-F238E27FC236}">
                <a16:creationId xmlns:a16="http://schemas.microsoft.com/office/drawing/2014/main" id="{B6DFB77D-455F-3E4A-ABA4-04231CBF8045}"/>
              </a:ext>
            </a:extLst>
          </p:cNvPr>
          <p:cNvSpPr/>
          <p:nvPr/>
        </p:nvSpPr>
        <p:spPr>
          <a:xfrm>
            <a:off x="1812178" y="168706"/>
            <a:ext cx="6968430" cy="517094"/>
          </a:xfrm>
          <a:prstGeom prst="rect">
            <a:avLst/>
          </a:prstGeom>
          <a:solidFill>
            <a:schemeClr val="tx1">
              <a:alpha val="25000"/>
            </a:schemeClr>
          </a:solid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E047858-719C-B64B-821B-308536DAA269}"/>
              </a:ext>
            </a:extLst>
          </p:cNvPr>
          <p:cNvSpPr/>
          <p:nvPr/>
        </p:nvSpPr>
        <p:spPr>
          <a:xfrm>
            <a:off x="1812178" y="685800"/>
            <a:ext cx="6968430" cy="2334126"/>
          </a:xfrm>
          <a:prstGeom prst="rect">
            <a:avLst/>
          </a:prstGeom>
          <a:solidFill>
            <a:schemeClr val="tx1">
              <a:alpha val="25000"/>
            </a:schemeClr>
          </a:solid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CACBA5-5084-B247-8749-A9648B7B6CF2}"/>
              </a:ext>
            </a:extLst>
          </p:cNvPr>
          <p:cNvSpPr/>
          <p:nvPr/>
        </p:nvSpPr>
        <p:spPr>
          <a:xfrm>
            <a:off x="1812178" y="3019926"/>
            <a:ext cx="6968430" cy="2041228"/>
          </a:xfrm>
          <a:prstGeom prst="rect">
            <a:avLst/>
          </a:prstGeom>
          <a:solidFill>
            <a:schemeClr val="tx1">
              <a:alpha val="25000"/>
            </a:schemeClr>
          </a:solid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170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174BFDE-D209-4F42-AC7B-2D6AC13FEFEF}"/>
              </a:ext>
            </a:extLst>
          </p:cNvPr>
          <p:cNvSpPr txBox="1">
            <a:spLocks/>
          </p:cNvSpPr>
          <p:nvPr/>
        </p:nvSpPr>
        <p:spPr>
          <a:xfrm>
            <a:off x="-469248" y="11494"/>
            <a:ext cx="10098685" cy="1135336"/>
          </a:xfrm>
          <a:prstGeom prst="rect">
            <a:avLst/>
          </a:prstGeom>
        </p:spPr>
        <p:txBody>
          <a:bodyPr/>
          <a:lstStyle>
            <a:lvl1pPr algn="l" defTabSz="457200" rtl="0" eaLnBrk="1" latinLnBrk="0" hangingPunct="1">
              <a:spcBef>
                <a:spcPct val="0"/>
              </a:spcBef>
              <a:buNone/>
              <a:defRPr sz="3800" kern="1200">
                <a:solidFill>
                  <a:schemeClr val="bg1"/>
                </a:solidFill>
                <a:latin typeface="Arial"/>
                <a:ea typeface="+mj-ea"/>
                <a:cs typeface="Arial"/>
              </a:defRPr>
            </a:lvl1pPr>
          </a:lstStyle>
          <a:p>
            <a:pPr algn="ctr"/>
            <a:r>
              <a:rPr lang="en-US" sz="4000" dirty="0">
                <a:latin typeface="+mn-lt"/>
                <a:ea typeface="Menlo" panose="020B0609030804020204" pitchFamily="49" charset="0"/>
                <a:cs typeface="Menlo" panose="020B0609030804020204" pitchFamily="49" charset="0"/>
              </a:rPr>
              <a:t>Command Line Interface</a:t>
            </a:r>
          </a:p>
        </p:txBody>
      </p:sp>
      <p:pic>
        <p:nvPicPr>
          <p:cNvPr id="2" name="Picture 1">
            <a:extLst>
              <a:ext uri="{FF2B5EF4-FFF2-40B4-BE49-F238E27FC236}">
                <a16:creationId xmlns:a16="http://schemas.microsoft.com/office/drawing/2014/main" id="{34A73FA2-B4EA-9941-A336-20D221A36605}"/>
              </a:ext>
            </a:extLst>
          </p:cNvPr>
          <p:cNvPicPr>
            <a:picLocks noChangeAspect="1"/>
          </p:cNvPicPr>
          <p:nvPr/>
        </p:nvPicPr>
        <p:blipFill>
          <a:blip r:embed="rId3"/>
          <a:stretch>
            <a:fillRect/>
          </a:stretch>
        </p:blipFill>
        <p:spPr>
          <a:xfrm>
            <a:off x="824163" y="786284"/>
            <a:ext cx="7495674" cy="4189311"/>
          </a:xfrm>
          <a:prstGeom prst="rect">
            <a:avLst/>
          </a:prstGeom>
        </p:spPr>
      </p:pic>
      <p:sp>
        <p:nvSpPr>
          <p:cNvPr id="6" name="Rectangle 5">
            <a:extLst>
              <a:ext uri="{FF2B5EF4-FFF2-40B4-BE49-F238E27FC236}">
                <a16:creationId xmlns:a16="http://schemas.microsoft.com/office/drawing/2014/main" id="{DF926FA7-111D-FF49-A16B-C4EABD642F83}"/>
              </a:ext>
            </a:extLst>
          </p:cNvPr>
          <p:cNvSpPr/>
          <p:nvPr/>
        </p:nvSpPr>
        <p:spPr>
          <a:xfrm>
            <a:off x="1031871" y="3862136"/>
            <a:ext cx="7149603" cy="60158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1892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A784E3F-8E03-224B-AA5C-1D1B5CA0F862}"/>
              </a:ext>
            </a:extLst>
          </p:cNvPr>
          <p:cNvSpPr txBox="1"/>
          <p:nvPr/>
        </p:nvSpPr>
        <p:spPr>
          <a:xfrm>
            <a:off x="-661737" y="670361"/>
            <a:ext cx="10467473" cy="2062103"/>
          </a:xfrm>
          <a:prstGeom prst="rect">
            <a:avLst/>
          </a:prstGeom>
          <a:noFill/>
        </p:spPr>
        <p:txBody>
          <a:bodyPr wrap="square" rtlCol="0">
            <a:spAutoFit/>
          </a:bodyPr>
          <a:lstStyle/>
          <a:p>
            <a:pPr algn="ctr"/>
            <a:r>
              <a:rPr lang="en-US" sz="3200" dirty="0">
                <a:solidFill>
                  <a:schemeClr val="bg1"/>
                </a:solidFill>
              </a:rPr>
              <a:t>DevOps</a:t>
            </a:r>
          </a:p>
          <a:p>
            <a:pPr algn="ctr"/>
            <a:r>
              <a:rPr lang="en-US" sz="3200" dirty="0">
                <a:solidFill>
                  <a:schemeClr val="bg1"/>
                </a:solidFill>
              </a:rPr>
              <a:t>Continuous Integration Continuous Delivery Pipelines</a:t>
            </a:r>
          </a:p>
          <a:p>
            <a:pPr algn="ctr"/>
            <a:r>
              <a:rPr lang="en-US" sz="3200" dirty="0">
                <a:solidFill>
                  <a:schemeClr val="bg1"/>
                </a:solidFill>
              </a:rPr>
              <a:t>Automation</a:t>
            </a:r>
          </a:p>
          <a:p>
            <a:pPr algn="ctr"/>
            <a:r>
              <a:rPr lang="en-US" sz="3200" dirty="0">
                <a:solidFill>
                  <a:schemeClr val="bg1"/>
                </a:solidFill>
              </a:rPr>
              <a:t>Orchestration Scenarios</a:t>
            </a:r>
          </a:p>
        </p:txBody>
      </p:sp>
      <p:sp>
        <p:nvSpPr>
          <p:cNvPr id="5" name="TextBox 4">
            <a:extLst>
              <a:ext uri="{FF2B5EF4-FFF2-40B4-BE49-F238E27FC236}">
                <a16:creationId xmlns:a16="http://schemas.microsoft.com/office/drawing/2014/main" id="{210098C8-7D39-B344-AA0D-C00E6D2F3245}"/>
              </a:ext>
            </a:extLst>
          </p:cNvPr>
          <p:cNvSpPr txBox="1"/>
          <p:nvPr/>
        </p:nvSpPr>
        <p:spPr>
          <a:xfrm>
            <a:off x="-509337" y="3526548"/>
            <a:ext cx="10467473" cy="1077218"/>
          </a:xfrm>
          <a:prstGeom prst="rect">
            <a:avLst/>
          </a:prstGeom>
          <a:noFill/>
        </p:spPr>
        <p:txBody>
          <a:bodyPr wrap="square" rtlCol="0">
            <a:spAutoFit/>
          </a:bodyPr>
          <a:lstStyle/>
          <a:p>
            <a:pPr algn="ctr"/>
            <a:r>
              <a:rPr lang="en-US" sz="3200" dirty="0">
                <a:solidFill>
                  <a:schemeClr val="bg1"/>
                </a:solidFill>
              </a:rPr>
              <a:t>Secure Encrypted Communication</a:t>
            </a:r>
          </a:p>
          <a:p>
            <a:pPr algn="ctr"/>
            <a:r>
              <a:rPr lang="en-US" sz="3200" dirty="0">
                <a:solidFill>
                  <a:schemeClr val="bg1"/>
                </a:solidFill>
              </a:rPr>
              <a:t>Laptop’s native credential store</a:t>
            </a:r>
          </a:p>
        </p:txBody>
      </p:sp>
    </p:spTree>
    <p:extLst>
      <p:ext uri="{BB962C8B-B14F-4D97-AF65-F5344CB8AC3E}">
        <p14:creationId xmlns:p14="http://schemas.microsoft.com/office/powerpoint/2010/main" val="1384241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fade">
                                      <p:cBhvr>
                                        <p:cTn id="27" dur="500"/>
                                        <p:tgtEl>
                                          <p:spTgt spid="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1" end="1"/>
                                            </p:txEl>
                                          </p:spTgt>
                                        </p:tgtEl>
                                        <p:attrNameLst>
                                          <p:attrName>style.visibility</p:attrName>
                                        </p:attrNameLst>
                                      </p:cBhvr>
                                      <p:to>
                                        <p:strVal val="visible"/>
                                      </p:to>
                                    </p:set>
                                    <p:animEffect transition="in" filter="fade">
                                      <p:cBhvr>
                                        <p:cTn id="3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174BFDE-D209-4F42-AC7B-2D6AC13FEFEF}"/>
              </a:ext>
            </a:extLst>
          </p:cNvPr>
          <p:cNvSpPr txBox="1">
            <a:spLocks/>
          </p:cNvSpPr>
          <p:nvPr/>
        </p:nvSpPr>
        <p:spPr>
          <a:xfrm>
            <a:off x="-469248" y="11494"/>
            <a:ext cx="10098685" cy="1135336"/>
          </a:xfrm>
          <a:prstGeom prst="rect">
            <a:avLst/>
          </a:prstGeom>
        </p:spPr>
        <p:txBody>
          <a:bodyPr/>
          <a:lstStyle>
            <a:lvl1pPr algn="l" defTabSz="457200" rtl="0" eaLnBrk="1" latinLnBrk="0" hangingPunct="1">
              <a:spcBef>
                <a:spcPct val="0"/>
              </a:spcBef>
              <a:buNone/>
              <a:defRPr sz="3800" kern="1200">
                <a:solidFill>
                  <a:schemeClr val="bg1"/>
                </a:solidFill>
                <a:latin typeface="Arial"/>
                <a:ea typeface="+mj-ea"/>
                <a:cs typeface="Arial"/>
              </a:defRPr>
            </a:lvl1pPr>
          </a:lstStyle>
          <a:p>
            <a:pPr algn="ctr"/>
            <a:r>
              <a:rPr lang="en-US" sz="4000" dirty="0">
                <a:latin typeface="+mn-lt"/>
                <a:ea typeface="Menlo" panose="020B0609030804020204" pitchFamily="49" charset="0"/>
                <a:cs typeface="Menlo" panose="020B0609030804020204" pitchFamily="49" charset="0"/>
              </a:rPr>
              <a:t>Command Line Interface</a:t>
            </a:r>
          </a:p>
        </p:txBody>
      </p:sp>
      <p:pic>
        <p:nvPicPr>
          <p:cNvPr id="2" name="Picture 1">
            <a:extLst>
              <a:ext uri="{FF2B5EF4-FFF2-40B4-BE49-F238E27FC236}">
                <a16:creationId xmlns:a16="http://schemas.microsoft.com/office/drawing/2014/main" id="{34A73FA2-B4EA-9941-A336-20D221A36605}"/>
              </a:ext>
            </a:extLst>
          </p:cNvPr>
          <p:cNvPicPr>
            <a:picLocks noChangeAspect="1"/>
          </p:cNvPicPr>
          <p:nvPr/>
        </p:nvPicPr>
        <p:blipFill>
          <a:blip r:embed="rId3"/>
          <a:stretch>
            <a:fillRect/>
          </a:stretch>
        </p:blipFill>
        <p:spPr>
          <a:xfrm>
            <a:off x="824163" y="786284"/>
            <a:ext cx="7495674" cy="4189311"/>
          </a:xfrm>
          <a:prstGeom prst="rect">
            <a:avLst/>
          </a:prstGeom>
        </p:spPr>
      </p:pic>
      <p:sp>
        <p:nvSpPr>
          <p:cNvPr id="6" name="Rectangle 5">
            <a:extLst>
              <a:ext uri="{FF2B5EF4-FFF2-40B4-BE49-F238E27FC236}">
                <a16:creationId xmlns:a16="http://schemas.microsoft.com/office/drawing/2014/main" id="{DF926FA7-111D-FF49-A16B-C4EABD642F83}"/>
              </a:ext>
            </a:extLst>
          </p:cNvPr>
          <p:cNvSpPr/>
          <p:nvPr/>
        </p:nvSpPr>
        <p:spPr>
          <a:xfrm>
            <a:off x="997199" y="1792703"/>
            <a:ext cx="7051928" cy="344151"/>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E1B8915-22CE-114F-9498-185851B73748}"/>
              </a:ext>
            </a:extLst>
          </p:cNvPr>
          <p:cNvSpPr/>
          <p:nvPr/>
        </p:nvSpPr>
        <p:spPr>
          <a:xfrm>
            <a:off x="997199" y="2343574"/>
            <a:ext cx="7051928" cy="344152"/>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6008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B5C710-93A2-204A-93D8-B9977626D5A6}"/>
              </a:ext>
            </a:extLst>
          </p:cNvPr>
          <p:cNvPicPr>
            <a:picLocks noChangeAspect="1"/>
          </p:cNvPicPr>
          <p:nvPr/>
        </p:nvPicPr>
        <p:blipFill>
          <a:blip r:embed="rId3"/>
          <a:stretch>
            <a:fillRect/>
          </a:stretch>
        </p:blipFill>
        <p:spPr>
          <a:xfrm>
            <a:off x="2589913" y="1373372"/>
            <a:ext cx="5452730" cy="3646236"/>
          </a:xfrm>
          <a:prstGeom prst="rect">
            <a:avLst/>
          </a:prstGeom>
        </p:spPr>
      </p:pic>
      <p:pic>
        <p:nvPicPr>
          <p:cNvPr id="4" name="Picture 3">
            <a:extLst>
              <a:ext uri="{FF2B5EF4-FFF2-40B4-BE49-F238E27FC236}">
                <a16:creationId xmlns:a16="http://schemas.microsoft.com/office/drawing/2014/main" id="{BE0222BE-D632-C14A-9AA4-FB3D7BD07391}"/>
              </a:ext>
            </a:extLst>
          </p:cNvPr>
          <p:cNvPicPr>
            <a:picLocks noChangeAspect="1"/>
          </p:cNvPicPr>
          <p:nvPr/>
        </p:nvPicPr>
        <p:blipFill>
          <a:blip r:embed="rId4"/>
          <a:stretch>
            <a:fillRect/>
          </a:stretch>
        </p:blipFill>
        <p:spPr>
          <a:xfrm>
            <a:off x="238936" y="1373372"/>
            <a:ext cx="2188615" cy="1682159"/>
          </a:xfrm>
          <a:prstGeom prst="rect">
            <a:avLst/>
          </a:prstGeom>
        </p:spPr>
      </p:pic>
      <p:pic>
        <p:nvPicPr>
          <p:cNvPr id="5" name="Picture 4">
            <a:extLst>
              <a:ext uri="{FF2B5EF4-FFF2-40B4-BE49-F238E27FC236}">
                <a16:creationId xmlns:a16="http://schemas.microsoft.com/office/drawing/2014/main" id="{D5FD3CCF-8C4C-6640-B69B-BF7B5CBF1CBF}"/>
              </a:ext>
            </a:extLst>
          </p:cNvPr>
          <p:cNvPicPr>
            <a:picLocks noChangeAspect="1"/>
          </p:cNvPicPr>
          <p:nvPr/>
        </p:nvPicPr>
        <p:blipFill>
          <a:blip r:embed="rId5"/>
          <a:stretch>
            <a:fillRect/>
          </a:stretch>
        </p:blipFill>
        <p:spPr>
          <a:xfrm>
            <a:off x="2589913" y="223284"/>
            <a:ext cx="5450927" cy="946740"/>
          </a:xfrm>
          <a:prstGeom prst="rect">
            <a:avLst/>
          </a:prstGeom>
        </p:spPr>
      </p:pic>
      <p:sp>
        <p:nvSpPr>
          <p:cNvPr id="6" name="Rectangle 5">
            <a:extLst>
              <a:ext uri="{FF2B5EF4-FFF2-40B4-BE49-F238E27FC236}">
                <a16:creationId xmlns:a16="http://schemas.microsoft.com/office/drawing/2014/main" id="{7F896CB2-1462-3D4F-A6A0-B6D5DE3510F9}"/>
              </a:ext>
            </a:extLst>
          </p:cNvPr>
          <p:cNvSpPr/>
          <p:nvPr/>
        </p:nvSpPr>
        <p:spPr>
          <a:xfrm>
            <a:off x="238936" y="1336144"/>
            <a:ext cx="2188615" cy="1719387"/>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86EF246-EB8E-A24D-AD7E-0240F366487F}"/>
              </a:ext>
            </a:extLst>
          </p:cNvPr>
          <p:cNvSpPr/>
          <p:nvPr/>
        </p:nvSpPr>
        <p:spPr>
          <a:xfrm>
            <a:off x="3534965" y="1646371"/>
            <a:ext cx="878774" cy="925379"/>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B382BDA-8D9D-184D-A1FE-9047FADA3505}"/>
              </a:ext>
            </a:extLst>
          </p:cNvPr>
          <p:cNvSpPr/>
          <p:nvPr/>
        </p:nvSpPr>
        <p:spPr>
          <a:xfrm>
            <a:off x="3481794" y="4116210"/>
            <a:ext cx="936046" cy="925379"/>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B4620DC-2E8E-2943-B535-4883386D2947}"/>
              </a:ext>
            </a:extLst>
          </p:cNvPr>
          <p:cNvSpPr/>
          <p:nvPr/>
        </p:nvSpPr>
        <p:spPr>
          <a:xfrm>
            <a:off x="2598919" y="1646370"/>
            <a:ext cx="936046" cy="925379"/>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0429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0E1DBE-BEA3-7C4F-AC23-804B565B7271}"/>
              </a:ext>
            </a:extLst>
          </p:cNvPr>
          <p:cNvSpPr>
            <a:spLocks noGrp="1"/>
          </p:cNvSpPr>
          <p:nvPr>
            <p:ph type="sldNum" sz="quarter" idx="4294967295"/>
          </p:nvPr>
        </p:nvSpPr>
        <p:spPr>
          <a:xfrm>
            <a:off x="0" y="0"/>
            <a:ext cx="0" cy="0"/>
          </a:xfrm>
        </p:spPr>
        <p:txBody>
          <a:bodyPr/>
          <a:lstStyle/>
          <a:p>
            <a:fld id="{E9E6C42D-3C73-654B-9208-A448ACCDDB6A}" type="slidenum">
              <a:rPr lang="en-US" smtClean="0"/>
              <a:t>17</a:t>
            </a:fld>
            <a:endParaRPr lang="en-US"/>
          </a:p>
        </p:txBody>
      </p:sp>
    </p:spTree>
    <p:extLst>
      <p:ext uri="{BB962C8B-B14F-4D97-AF65-F5344CB8AC3E}">
        <p14:creationId xmlns:p14="http://schemas.microsoft.com/office/powerpoint/2010/main" val="1515847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80A8CA-D8BD-5F4B-A0E3-15B66BDE9339}"/>
              </a:ext>
            </a:extLst>
          </p:cNvPr>
          <p:cNvSpPr/>
          <p:nvPr/>
        </p:nvSpPr>
        <p:spPr>
          <a:xfrm>
            <a:off x="967154" y="633046"/>
            <a:ext cx="7007265" cy="435362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830E1DBE-BEA3-7C4F-AC23-804B565B7271}"/>
              </a:ext>
            </a:extLst>
          </p:cNvPr>
          <p:cNvSpPr>
            <a:spLocks noGrp="1"/>
          </p:cNvSpPr>
          <p:nvPr>
            <p:ph type="sldNum" sz="quarter" idx="4294967295"/>
          </p:nvPr>
        </p:nvSpPr>
        <p:spPr>
          <a:xfrm>
            <a:off x="0" y="0"/>
            <a:ext cx="0" cy="0"/>
          </a:xfrm>
        </p:spPr>
        <p:txBody>
          <a:bodyPr/>
          <a:lstStyle/>
          <a:p>
            <a:fld id="{E9E6C42D-3C73-654B-9208-A448ACCDDB6A}" type="slidenum">
              <a:rPr lang="en-US" smtClean="0"/>
              <a:t>18</a:t>
            </a:fld>
            <a:endParaRPr lang="en-US"/>
          </a:p>
        </p:txBody>
      </p:sp>
      <p:pic>
        <p:nvPicPr>
          <p:cNvPr id="5" name="Picture 4">
            <a:extLst>
              <a:ext uri="{FF2B5EF4-FFF2-40B4-BE49-F238E27FC236}">
                <a16:creationId xmlns:a16="http://schemas.microsoft.com/office/drawing/2014/main" id="{C1033531-5990-0D4F-9BE2-310D87332226}"/>
              </a:ext>
            </a:extLst>
          </p:cNvPr>
          <p:cNvPicPr>
            <a:picLocks noChangeAspect="1"/>
          </p:cNvPicPr>
          <p:nvPr/>
        </p:nvPicPr>
        <p:blipFill>
          <a:blip r:embed="rId3"/>
          <a:stretch>
            <a:fillRect/>
          </a:stretch>
        </p:blipFill>
        <p:spPr>
          <a:xfrm>
            <a:off x="1224863" y="771085"/>
            <a:ext cx="463260" cy="4098842"/>
          </a:xfrm>
          <a:prstGeom prst="rect">
            <a:avLst/>
          </a:prstGeom>
        </p:spPr>
      </p:pic>
      <p:sp>
        <p:nvSpPr>
          <p:cNvPr id="9" name="Title 1">
            <a:extLst>
              <a:ext uri="{FF2B5EF4-FFF2-40B4-BE49-F238E27FC236}">
                <a16:creationId xmlns:a16="http://schemas.microsoft.com/office/drawing/2014/main" id="{4967B79E-EA6D-624B-87BA-3E86E06381E6}"/>
              </a:ext>
            </a:extLst>
          </p:cNvPr>
          <p:cNvSpPr txBox="1">
            <a:spLocks/>
          </p:cNvSpPr>
          <p:nvPr/>
        </p:nvSpPr>
        <p:spPr>
          <a:xfrm>
            <a:off x="-469248" y="-41258"/>
            <a:ext cx="10098685" cy="1135336"/>
          </a:xfrm>
          <a:prstGeom prst="rect">
            <a:avLst/>
          </a:prstGeom>
        </p:spPr>
        <p:txBody>
          <a:bodyPr/>
          <a:lstStyle>
            <a:lvl1pPr algn="l" defTabSz="457200" rtl="0" eaLnBrk="1" latinLnBrk="0" hangingPunct="1">
              <a:spcBef>
                <a:spcPct val="0"/>
              </a:spcBef>
              <a:buNone/>
              <a:defRPr sz="3800" kern="1200">
                <a:solidFill>
                  <a:schemeClr val="bg1"/>
                </a:solidFill>
                <a:latin typeface="Arial"/>
                <a:ea typeface="+mj-ea"/>
                <a:cs typeface="Arial"/>
              </a:defRPr>
            </a:lvl1pPr>
          </a:lstStyle>
          <a:p>
            <a:pPr algn="ctr"/>
            <a:r>
              <a:rPr lang="en-US" sz="4000" dirty="0" err="1">
                <a:latin typeface="+mn-lt"/>
                <a:ea typeface="Menlo" panose="020B0609030804020204" pitchFamily="49" charset="0"/>
                <a:cs typeface="Menlo" panose="020B0609030804020204" pitchFamily="49" charset="0"/>
              </a:rPr>
              <a:t>Zowe</a:t>
            </a:r>
            <a:r>
              <a:rPr lang="en-US" sz="4000" dirty="0">
                <a:latin typeface="+mn-lt"/>
                <a:ea typeface="Menlo" panose="020B0609030804020204" pitchFamily="49" charset="0"/>
                <a:cs typeface="Menlo" panose="020B0609030804020204" pitchFamily="49" charset="0"/>
              </a:rPr>
              <a:t> Explorer</a:t>
            </a:r>
          </a:p>
        </p:txBody>
      </p:sp>
      <p:pic>
        <p:nvPicPr>
          <p:cNvPr id="2" name="Picture 1">
            <a:extLst>
              <a:ext uri="{FF2B5EF4-FFF2-40B4-BE49-F238E27FC236}">
                <a16:creationId xmlns:a16="http://schemas.microsoft.com/office/drawing/2014/main" id="{4CFD466F-F17D-2540-A500-186FD46EB73F}"/>
              </a:ext>
            </a:extLst>
          </p:cNvPr>
          <p:cNvPicPr>
            <a:picLocks noChangeAspect="1"/>
          </p:cNvPicPr>
          <p:nvPr/>
        </p:nvPicPr>
        <p:blipFill>
          <a:blip r:embed="rId4"/>
          <a:stretch>
            <a:fillRect/>
          </a:stretch>
        </p:blipFill>
        <p:spPr>
          <a:xfrm>
            <a:off x="1814346" y="771085"/>
            <a:ext cx="6033850" cy="4111452"/>
          </a:xfrm>
          <a:prstGeom prst="rect">
            <a:avLst/>
          </a:prstGeom>
        </p:spPr>
      </p:pic>
      <p:sp>
        <p:nvSpPr>
          <p:cNvPr id="10" name="Rectangle 9">
            <a:extLst>
              <a:ext uri="{FF2B5EF4-FFF2-40B4-BE49-F238E27FC236}">
                <a16:creationId xmlns:a16="http://schemas.microsoft.com/office/drawing/2014/main" id="{5E8F6A82-C8FC-274F-A483-DCEFD97A1774}"/>
              </a:ext>
            </a:extLst>
          </p:cNvPr>
          <p:cNvSpPr/>
          <p:nvPr/>
        </p:nvSpPr>
        <p:spPr>
          <a:xfrm>
            <a:off x="1224863" y="3957158"/>
            <a:ext cx="463260" cy="415257"/>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754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1C65C60-DA1E-F54E-9C6B-3CBABFF942B9}"/>
              </a:ext>
            </a:extLst>
          </p:cNvPr>
          <p:cNvSpPr/>
          <p:nvPr/>
        </p:nvSpPr>
        <p:spPr>
          <a:xfrm>
            <a:off x="74428" y="85060"/>
            <a:ext cx="8910084" cy="495477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998E5A3-A198-8D48-A8FC-D2B2A3AB8466}"/>
              </a:ext>
            </a:extLst>
          </p:cNvPr>
          <p:cNvPicPr>
            <a:picLocks noChangeAspect="1"/>
          </p:cNvPicPr>
          <p:nvPr/>
        </p:nvPicPr>
        <p:blipFill>
          <a:blip r:embed="rId3"/>
          <a:stretch>
            <a:fillRect/>
          </a:stretch>
        </p:blipFill>
        <p:spPr>
          <a:xfrm>
            <a:off x="409758" y="196402"/>
            <a:ext cx="8117554" cy="4750696"/>
          </a:xfrm>
          <a:prstGeom prst="rect">
            <a:avLst/>
          </a:prstGeom>
        </p:spPr>
      </p:pic>
      <p:sp>
        <p:nvSpPr>
          <p:cNvPr id="4" name="Rectangle 3">
            <a:extLst>
              <a:ext uri="{FF2B5EF4-FFF2-40B4-BE49-F238E27FC236}">
                <a16:creationId xmlns:a16="http://schemas.microsoft.com/office/drawing/2014/main" id="{9D3F3B5D-F75F-FA4F-A33C-36A5C70F21D2}"/>
              </a:ext>
            </a:extLst>
          </p:cNvPr>
          <p:cNvSpPr/>
          <p:nvPr/>
        </p:nvSpPr>
        <p:spPr>
          <a:xfrm>
            <a:off x="616688" y="406655"/>
            <a:ext cx="2592504" cy="1492483"/>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1246394-19AB-854D-A005-C61667BAD2D7}"/>
              </a:ext>
            </a:extLst>
          </p:cNvPr>
          <p:cNvSpPr/>
          <p:nvPr/>
        </p:nvSpPr>
        <p:spPr>
          <a:xfrm>
            <a:off x="616688" y="1899138"/>
            <a:ext cx="2592504" cy="1899139"/>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70BAD93-9665-2D46-8213-0090FF635442}"/>
              </a:ext>
            </a:extLst>
          </p:cNvPr>
          <p:cNvSpPr/>
          <p:nvPr/>
        </p:nvSpPr>
        <p:spPr>
          <a:xfrm>
            <a:off x="616688" y="3811466"/>
            <a:ext cx="2592504" cy="1033096"/>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4493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B478DE8-6CCA-874F-9A6E-B801FB6E7FE3}"/>
              </a:ext>
            </a:extLst>
          </p:cNvPr>
          <p:cNvSpPr/>
          <p:nvPr/>
        </p:nvSpPr>
        <p:spPr>
          <a:xfrm>
            <a:off x="243140" y="1200150"/>
            <a:ext cx="8782413" cy="238493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8153DF4-5723-0041-BC1F-64F5D1201991}"/>
              </a:ext>
            </a:extLst>
          </p:cNvPr>
          <p:cNvPicPr>
            <a:picLocks noChangeAspect="1"/>
          </p:cNvPicPr>
          <p:nvPr/>
        </p:nvPicPr>
        <p:blipFill>
          <a:blip r:embed="rId3"/>
          <a:stretch>
            <a:fillRect/>
          </a:stretch>
        </p:blipFill>
        <p:spPr>
          <a:xfrm>
            <a:off x="0" y="0"/>
            <a:ext cx="1845024" cy="1076960"/>
          </a:xfrm>
          <a:prstGeom prst="rect">
            <a:avLst/>
          </a:prstGeom>
        </p:spPr>
      </p:pic>
      <p:sp>
        <p:nvSpPr>
          <p:cNvPr id="6" name="AutoShape 4">
            <a:extLst>
              <a:ext uri="{FF2B5EF4-FFF2-40B4-BE49-F238E27FC236}">
                <a16:creationId xmlns:a16="http://schemas.microsoft.com/office/drawing/2014/main" id="{35D98C45-52A0-1A44-AA87-2FD963009D93}"/>
              </a:ext>
            </a:extLst>
          </p:cNvPr>
          <p:cNvSpPr>
            <a:spLocks noChangeAspect="1" noChangeArrowheads="1"/>
          </p:cNvSpPr>
          <p:nvPr/>
        </p:nvSpPr>
        <p:spPr bwMode="auto">
          <a:xfrm>
            <a:off x="4419600" y="1047750"/>
            <a:ext cx="1676400" cy="167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a:extLst>
              <a:ext uri="{FF2B5EF4-FFF2-40B4-BE49-F238E27FC236}">
                <a16:creationId xmlns:a16="http://schemas.microsoft.com/office/drawing/2014/main" id="{CD48D2FC-452C-7547-BA88-1AD7CF194257}"/>
              </a:ext>
            </a:extLst>
          </p:cNvPr>
          <p:cNvSpPr>
            <a:spLocks noChangeAspect="1" noChangeArrowheads="1"/>
          </p:cNvSpPr>
          <p:nvPr/>
        </p:nvSpPr>
        <p:spPr bwMode="auto">
          <a:xfrm>
            <a:off x="4572000" y="1200150"/>
            <a:ext cx="1676400" cy="167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a:extLst>
              <a:ext uri="{FF2B5EF4-FFF2-40B4-BE49-F238E27FC236}">
                <a16:creationId xmlns:a16="http://schemas.microsoft.com/office/drawing/2014/main" id="{910AE475-A05B-4742-87F3-CE44E1ED45D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a:extLst>
              <a:ext uri="{FF2B5EF4-FFF2-40B4-BE49-F238E27FC236}">
                <a16:creationId xmlns:a16="http://schemas.microsoft.com/office/drawing/2014/main" id="{62F0B514-FABA-584F-B568-4C1A9A45164C}"/>
              </a:ext>
            </a:extLst>
          </p:cNvPr>
          <p:cNvPicPr>
            <a:picLocks noChangeAspect="1"/>
          </p:cNvPicPr>
          <p:nvPr/>
        </p:nvPicPr>
        <p:blipFill>
          <a:blip r:embed="rId4"/>
          <a:stretch>
            <a:fillRect/>
          </a:stretch>
        </p:blipFill>
        <p:spPr>
          <a:xfrm>
            <a:off x="922511" y="282138"/>
            <a:ext cx="7423673" cy="693420"/>
          </a:xfrm>
          <a:prstGeom prst="rect">
            <a:avLst/>
          </a:prstGeom>
        </p:spPr>
      </p:pic>
      <p:sp>
        <p:nvSpPr>
          <p:cNvPr id="3" name="AutoShape 2">
            <a:extLst>
              <a:ext uri="{FF2B5EF4-FFF2-40B4-BE49-F238E27FC236}">
                <a16:creationId xmlns:a16="http://schemas.microsoft.com/office/drawing/2014/main" id="{D7BCC093-F79D-AB49-A08E-98B3C521E0C9}"/>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Graphic 8">
            <a:extLst>
              <a:ext uri="{FF2B5EF4-FFF2-40B4-BE49-F238E27FC236}">
                <a16:creationId xmlns:a16="http://schemas.microsoft.com/office/drawing/2014/main" id="{3E41FE95-784E-944B-BCD1-5B7BEFCFF6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5580" y="1416004"/>
            <a:ext cx="4378165" cy="1953222"/>
          </a:xfrm>
          <a:prstGeom prst="rect">
            <a:avLst/>
          </a:prstGeom>
        </p:spPr>
      </p:pic>
      <p:sp>
        <p:nvSpPr>
          <p:cNvPr id="4" name="Rectangle 3">
            <a:extLst>
              <a:ext uri="{FF2B5EF4-FFF2-40B4-BE49-F238E27FC236}">
                <a16:creationId xmlns:a16="http://schemas.microsoft.com/office/drawing/2014/main" id="{5062D371-373D-DE47-BDF8-91A08FBFAD7F}"/>
              </a:ext>
            </a:extLst>
          </p:cNvPr>
          <p:cNvSpPr/>
          <p:nvPr/>
        </p:nvSpPr>
        <p:spPr>
          <a:xfrm>
            <a:off x="243140" y="3809673"/>
            <a:ext cx="8782414" cy="954107"/>
          </a:xfrm>
          <a:prstGeom prst="rect">
            <a:avLst/>
          </a:prstGeom>
        </p:spPr>
        <p:txBody>
          <a:bodyPr wrap="square">
            <a:spAutoFit/>
          </a:bodyPr>
          <a:lstStyle/>
          <a:p>
            <a:pPr algn="ctr"/>
            <a:r>
              <a:rPr lang="en-GB" sz="1400" dirty="0">
                <a:solidFill>
                  <a:schemeClr val="bg1"/>
                </a:solidFill>
                <a:latin typeface="-apple-system"/>
              </a:rPr>
              <a:t>© Open Mainframe Project. a Linux Foundation Project. All Rights Reserved. The Linux Foundation has registered trademarks and uses trademarks. For a list of trademarks of The Linux Foundation, please see our </a:t>
            </a:r>
            <a:r>
              <a:rPr lang="en-GB" sz="1400" dirty="0">
                <a:solidFill>
                  <a:schemeClr val="bg1"/>
                </a:solidFill>
                <a:latin typeface="-apple-system"/>
                <a:hlinkClick r:id="rId7">
                  <a:extLst>
                    <a:ext uri="{A12FA001-AC4F-418D-AE19-62706E023703}">
                      <ahyp:hlinkClr xmlns:ahyp="http://schemas.microsoft.com/office/drawing/2018/hyperlinkcolor" val="tx"/>
                    </a:ext>
                  </a:extLst>
                </a:hlinkClick>
              </a:rPr>
              <a:t>Trademark Usage</a:t>
            </a:r>
            <a:r>
              <a:rPr lang="en-GB" sz="1400" dirty="0">
                <a:solidFill>
                  <a:schemeClr val="bg1"/>
                </a:solidFill>
                <a:latin typeface="-apple-system"/>
              </a:rPr>
              <a:t> page. Please refer to </a:t>
            </a:r>
            <a:r>
              <a:rPr lang="en-GB" sz="1400" dirty="0">
                <a:solidFill>
                  <a:schemeClr val="bg1"/>
                </a:solidFill>
                <a:latin typeface="-apple-system"/>
                <a:hlinkClick r:id="rId8">
                  <a:extLst>
                    <a:ext uri="{A12FA001-AC4F-418D-AE19-62706E023703}">
                      <ahyp:hlinkClr xmlns:ahyp="http://schemas.microsoft.com/office/drawing/2018/hyperlinkcolor" val="tx"/>
                    </a:ext>
                  </a:extLst>
                </a:hlinkClick>
              </a:rPr>
              <a:t>Marketing and Branding Guidelines</a:t>
            </a:r>
            <a:r>
              <a:rPr lang="en-GB" sz="1400" dirty="0">
                <a:solidFill>
                  <a:schemeClr val="bg1"/>
                </a:solidFill>
                <a:latin typeface="-apple-system"/>
              </a:rPr>
              <a:t> for name usage guidelines. Linux is a registered trademark of Linus Torvalds. </a:t>
            </a:r>
            <a:r>
              <a:rPr lang="en-GB" sz="1400" dirty="0">
                <a:solidFill>
                  <a:schemeClr val="bg1"/>
                </a:solidFill>
                <a:latin typeface="-apple-system"/>
                <a:hlinkClick r:id="rId9">
                  <a:extLst>
                    <a:ext uri="{A12FA001-AC4F-418D-AE19-62706E023703}">
                      <ahyp:hlinkClr xmlns:ahyp="http://schemas.microsoft.com/office/drawing/2018/hyperlinkcolor" val="tx"/>
                    </a:ext>
                  </a:extLst>
                </a:hlinkClick>
              </a:rPr>
              <a:t>Privacy Policy</a:t>
            </a:r>
            <a:r>
              <a:rPr lang="en-GB" sz="1400" dirty="0">
                <a:solidFill>
                  <a:schemeClr val="bg1"/>
                </a:solidFill>
                <a:latin typeface="-apple-system"/>
              </a:rPr>
              <a:t> and </a:t>
            </a:r>
            <a:r>
              <a:rPr lang="en-GB" sz="1400" dirty="0">
                <a:solidFill>
                  <a:schemeClr val="bg1"/>
                </a:solidFill>
                <a:latin typeface="-apple-system"/>
                <a:hlinkClick r:id="rId10">
                  <a:extLst>
                    <a:ext uri="{A12FA001-AC4F-418D-AE19-62706E023703}">
                      <ahyp:hlinkClr xmlns:ahyp="http://schemas.microsoft.com/office/drawing/2018/hyperlinkcolor" val="tx"/>
                    </a:ext>
                  </a:extLst>
                </a:hlinkClick>
              </a:rPr>
              <a:t>Terms of Use</a:t>
            </a:r>
            <a:endParaRPr lang="en-US" sz="1400" dirty="0">
              <a:solidFill>
                <a:schemeClr val="bg1"/>
              </a:solidFill>
            </a:endParaRPr>
          </a:p>
        </p:txBody>
      </p:sp>
      <p:sp>
        <p:nvSpPr>
          <p:cNvPr id="12" name="AutoShape 2" descr="Linux Foundation">
            <a:extLst>
              <a:ext uri="{FF2B5EF4-FFF2-40B4-BE49-F238E27FC236}">
                <a16:creationId xmlns:a16="http://schemas.microsoft.com/office/drawing/2014/main" id="{AC7D467E-189A-D149-A58A-F87B80136DBB}"/>
              </a:ext>
            </a:extLst>
          </p:cNvPr>
          <p:cNvSpPr>
            <a:spLocks noChangeAspect="1" noChangeArrowheads="1"/>
          </p:cNvSpPr>
          <p:nvPr/>
        </p:nvSpPr>
        <p:spPr bwMode="auto">
          <a:xfrm>
            <a:off x="4724400" y="27241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Graphic 13">
            <a:extLst>
              <a:ext uri="{FF2B5EF4-FFF2-40B4-BE49-F238E27FC236}">
                <a16:creationId xmlns:a16="http://schemas.microsoft.com/office/drawing/2014/main" id="{FB83425C-1EC8-B548-AFE4-E55986A4682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33152" y="1632532"/>
            <a:ext cx="4101235" cy="1356314"/>
          </a:xfrm>
          <a:prstGeom prst="rect">
            <a:avLst/>
          </a:prstGeom>
        </p:spPr>
      </p:pic>
    </p:spTree>
    <p:extLst>
      <p:ext uri="{BB962C8B-B14F-4D97-AF65-F5344CB8AC3E}">
        <p14:creationId xmlns:p14="http://schemas.microsoft.com/office/powerpoint/2010/main" val="2572016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1C65C60-DA1E-F54E-9C6B-3CBABFF942B9}"/>
              </a:ext>
            </a:extLst>
          </p:cNvPr>
          <p:cNvSpPr/>
          <p:nvPr/>
        </p:nvSpPr>
        <p:spPr>
          <a:xfrm>
            <a:off x="74428" y="85060"/>
            <a:ext cx="8910084" cy="495477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C472AD3-71B3-0A4E-B63F-AFA184AA3C41}"/>
              </a:ext>
            </a:extLst>
          </p:cNvPr>
          <p:cNvPicPr>
            <a:picLocks noChangeAspect="1"/>
          </p:cNvPicPr>
          <p:nvPr/>
        </p:nvPicPr>
        <p:blipFill>
          <a:blip r:embed="rId3"/>
          <a:stretch>
            <a:fillRect/>
          </a:stretch>
        </p:blipFill>
        <p:spPr>
          <a:xfrm>
            <a:off x="3562137" y="1728234"/>
            <a:ext cx="5080000" cy="2933700"/>
          </a:xfrm>
          <a:prstGeom prst="rect">
            <a:avLst/>
          </a:prstGeom>
        </p:spPr>
      </p:pic>
      <p:pic>
        <p:nvPicPr>
          <p:cNvPr id="5" name="Picture 4">
            <a:extLst>
              <a:ext uri="{FF2B5EF4-FFF2-40B4-BE49-F238E27FC236}">
                <a16:creationId xmlns:a16="http://schemas.microsoft.com/office/drawing/2014/main" id="{D861462F-3635-C647-B7F1-7887C506D06A}"/>
              </a:ext>
            </a:extLst>
          </p:cNvPr>
          <p:cNvPicPr>
            <a:picLocks noChangeAspect="1"/>
          </p:cNvPicPr>
          <p:nvPr/>
        </p:nvPicPr>
        <p:blipFill>
          <a:blip r:embed="rId4"/>
          <a:stretch>
            <a:fillRect/>
          </a:stretch>
        </p:blipFill>
        <p:spPr>
          <a:xfrm>
            <a:off x="4572000" y="966864"/>
            <a:ext cx="4070137" cy="530509"/>
          </a:xfrm>
          <a:prstGeom prst="rect">
            <a:avLst/>
          </a:prstGeom>
        </p:spPr>
      </p:pic>
      <p:pic>
        <p:nvPicPr>
          <p:cNvPr id="7" name="Picture 6">
            <a:extLst>
              <a:ext uri="{FF2B5EF4-FFF2-40B4-BE49-F238E27FC236}">
                <a16:creationId xmlns:a16="http://schemas.microsoft.com/office/drawing/2014/main" id="{2BEB5213-BA7D-564B-8AA0-C9EA1AB1942F}"/>
              </a:ext>
            </a:extLst>
          </p:cNvPr>
          <p:cNvPicPr>
            <a:picLocks noChangeAspect="1"/>
          </p:cNvPicPr>
          <p:nvPr/>
        </p:nvPicPr>
        <p:blipFill>
          <a:blip r:embed="rId5"/>
          <a:stretch>
            <a:fillRect/>
          </a:stretch>
        </p:blipFill>
        <p:spPr>
          <a:xfrm>
            <a:off x="159488" y="140041"/>
            <a:ext cx="4168032" cy="1210294"/>
          </a:xfrm>
          <a:prstGeom prst="rect">
            <a:avLst/>
          </a:prstGeom>
        </p:spPr>
      </p:pic>
      <p:pic>
        <p:nvPicPr>
          <p:cNvPr id="8" name="Picture 7">
            <a:extLst>
              <a:ext uri="{FF2B5EF4-FFF2-40B4-BE49-F238E27FC236}">
                <a16:creationId xmlns:a16="http://schemas.microsoft.com/office/drawing/2014/main" id="{AB2C9C6C-C352-E046-ACA7-22B44A4E4CAF}"/>
              </a:ext>
            </a:extLst>
          </p:cNvPr>
          <p:cNvPicPr>
            <a:picLocks noChangeAspect="1"/>
          </p:cNvPicPr>
          <p:nvPr/>
        </p:nvPicPr>
        <p:blipFill>
          <a:blip r:embed="rId6"/>
          <a:stretch>
            <a:fillRect/>
          </a:stretch>
        </p:blipFill>
        <p:spPr>
          <a:xfrm>
            <a:off x="147662" y="1497373"/>
            <a:ext cx="3037070" cy="3506086"/>
          </a:xfrm>
          <a:prstGeom prst="rect">
            <a:avLst/>
          </a:prstGeom>
        </p:spPr>
      </p:pic>
      <p:sp>
        <p:nvSpPr>
          <p:cNvPr id="10" name="Rectangle 9">
            <a:extLst>
              <a:ext uri="{FF2B5EF4-FFF2-40B4-BE49-F238E27FC236}">
                <a16:creationId xmlns:a16="http://schemas.microsoft.com/office/drawing/2014/main" id="{201ECDCB-9E2B-494E-A8D5-031ADB075B33}"/>
              </a:ext>
            </a:extLst>
          </p:cNvPr>
          <p:cNvSpPr/>
          <p:nvPr/>
        </p:nvSpPr>
        <p:spPr>
          <a:xfrm>
            <a:off x="5681656" y="2446472"/>
            <a:ext cx="2090744" cy="41982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2940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1C65C60-DA1E-F54E-9C6B-3CBABFF942B9}"/>
              </a:ext>
            </a:extLst>
          </p:cNvPr>
          <p:cNvSpPr/>
          <p:nvPr/>
        </p:nvSpPr>
        <p:spPr>
          <a:xfrm>
            <a:off x="74428" y="85060"/>
            <a:ext cx="8910084" cy="495477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B65FFB2-4684-904D-B0DA-1FD6B7B12627}"/>
              </a:ext>
            </a:extLst>
          </p:cNvPr>
          <p:cNvPicPr>
            <a:picLocks noChangeAspect="1"/>
          </p:cNvPicPr>
          <p:nvPr/>
        </p:nvPicPr>
        <p:blipFill>
          <a:blip r:embed="rId3"/>
          <a:stretch>
            <a:fillRect/>
          </a:stretch>
        </p:blipFill>
        <p:spPr>
          <a:xfrm>
            <a:off x="241594" y="260792"/>
            <a:ext cx="3449729" cy="1207405"/>
          </a:xfrm>
          <a:prstGeom prst="rect">
            <a:avLst/>
          </a:prstGeom>
        </p:spPr>
      </p:pic>
      <p:pic>
        <p:nvPicPr>
          <p:cNvPr id="7" name="Picture 6">
            <a:extLst>
              <a:ext uri="{FF2B5EF4-FFF2-40B4-BE49-F238E27FC236}">
                <a16:creationId xmlns:a16="http://schemas.microsoft.com/office/drawing/2014/main" id="{C986EECB-3FA8-5C44-8920-DE0848CBAEA1}"/>
              </a:ext>
            </a:extLst>
          </p:cNvPr>
          <p:cNvPicPr>
            <a:picLocks noChangeAspect="1"/>
          </p:cNvPicPr>
          <p:nvPr/>
        </p:nvPicPr>
        <p:blipFill>
          <a:blip r:embed="rId4"/>
          <a:stretch>
            <a:fillRect/>
          </a:stretch>
        </p:blipFill>
        <p:spPr>
          <a:xfrm>
            <a:off x="3710762" y="515974"/>
            <a:ext cx="5052317" cy="3875272"/>
          </a:xfrm>
          <a:prstGeom prst="rect">
            <a:avLst/>
          </a:prstGeom>
        </p:spPr>
      </p:pic>
      <p:pic>
        <p:nvPicPr>
          <p:cNvPr id="8" name="Picture 7">
            <a:extLst>
              <a:ext uri="{FF2B5EF4-FFF2-40B4-BE49-F238E27FC236}">
                <a16:creationId xmlns:a16="http://schemas.microsoft.com/office/drawing/2014/main" id="{380F5D3E-AC8A-8A42-9721-C7A482D2DC81}"/>
              </a:ext>
            </a:extLst>
          </p:cNvPr>
          <p:cNvPicPr>
            <a:picLocks noChangeAspect="1"/>
          </p:cNvPicPr>
          <p:nvPr/>
        </p:nvPicPr>
        <p:blipFill>
          <a:blip r:embed="rId5"/>
          <a:stretch>
            <a:fillRect/>
          </a:stretch>
        </p:blipFill>
        <p:spPr>
          <a:xfrm>
            <a:off x="408743" y="1643929"/>
            <a:ext cx="3080586" cy="3238778"/>
          </a:xfrm>
          <a:prstGeom prst="rect">
            <a:avLst/>
          </a:prstGeom>
        </p:spPr>
      </p:pic>
    </p:spTree>
    <p:extLst>
      <p:ext uri="{BB962C8B-B14F-4D97-AF65-F5344CB8AC3E}">
        <p14:creationId xmlns:p14="http://schemas.microsoft.com/office/powerpoint/2010/main" val="3092573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1C65C60-DA1E-F54E-9C6B-3CBABFF942B9}"/>
              </a:ext>
            </a:extLst>
          </p:cNvPr>
          <p:cNvSpPr/>
          <p:nvPr/>
        </p:nvSpPr>
        <p:spPr>
          <a:xfrm>
            <a:off x="74428" y="85060"/>
            <a:ext cx="8910084" cy="495477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C7675A3-8393-F04C-9042-D5A0FB0704E2}"/>
              </a:ext>
            </a:extLst>
          </p:cNvPr>
          <p:cNvPicPr>
            <a:picLocks noChangeAspect="1"/>
          </p:cNvPicPr>
          <p:nvPr/>
        </p:nvPicPr>
        <p:blipFill>
          <a:blip r:embed="rId3"/>
          <a:stretch>
            <a:fillRect/>
          </a:stretch>
        </p:blipFill>
        <p:spPr>
          <a:xfrm>
            <a:off x="193344" y="1793372"/>
            <a:ext cx="3344877" cy="3003733"/>
          </a:xfrm>
          <a:prstGeom prst="rect">
            <a:avLst/>
          </a:prstGeom>
        </p:spPr>
      </p:pic>
      <p:pic>
        <p:nvPicPr>
          <p:cNvPr id="11" name="Picture 10">
            <a:extLst>
              <a:ext uri="{FF2B5EF4-FFF2-40B4-BE49-F238E27FC236}">
                <a16:creationId xmlns:a16="http://schemas.microsoft.com/office/drawing/2014/main" id="{10FE7BC5-F4EB-F04E-B86A-976041AE4079}"/>
              </a:ext>
            </a:extLst>
          </p:cNvPr>
          <p:cNvPicPr>
            <a:picLocks noChangeAspect="1"/>
          </p:cNvPicPr>
          <p:nvPr/>
        </p:nvPicPr>
        <p:blipFill>
          <a:blip r:embed="rId4"/>
          <a:stretch>
            <a:fillRect/>
          </a:stretch>
        </p:blipFill>
        <p:spPr>
          <a:xfrm>
            <a:off x="203694" y="424501"/>
            <a:ext cx="3344878" cy="1263621"/>
          </a:xfrm>
          <a:prstGeom prst="rect">
            <a:avLst/>
          </a:prstGeom>
        </p:spPr>
      </p:pic>
      <p:pic>
        <p:nvPicPr>
          <p:cNvPr id="5" name="Picture 4">
            <a:extLst>
              <a:ext uri="{FF2B5EF4-FFF2-40B4-BE49-F238E27FC236}">
                <a16:creationId xmlns:a16="http://schemas.microsoft.com/office/drawing/2014/main" id="{3401BA9C-5F1C-3245-BEFA-DC153A6C1ACD}"/>
              </a:ext>
            </a:extLst>
          </p:cNvPr>
          <p:cNvPicPr>
            <a:picLocks noChangeAspect="1"/>
          </p:cNvPicPr>
          <p:nvPr/>
        </p:nvPicPr>
        <p:blipFill>
          <a:blip r:embed="rId5"/>
          <a:stretch>
            <a:fillRect/>
          </a:stretch>
        </p:blipFill>
        <p:spPr>
          <a:xfrm>
            <a:off x="3657137" y="204694"/>
            <a:ext cx="5023371" cy="4715503"/>
          </a:xfrm>
          <a:prstGeom prst="rect">
            <a:avLst/>
          </a:prstGeom>
        </p:spPr>
      </p:pic>
      <p:sp>
        <p:nvSpPr>
          <p:cNvPr id="10" name="Rectangle 9">
            <a:extLst>
              <a:ext uri="{FF2B5EF4-FFF2-40B4-BE49-F238E27FC236}">
                <a16:creationId xmlns:a16="http://schemas.microsoft.com/office/drawing/2014/main" id="{B3813DD2-E47F-254A-94A1-A5635BCAC2B3}"/>
              </a:ext>
            </a:extLst>
          </p:cNvPr>
          <p:cNvSpPr/>
          <p:nvPr/>
        </p:nvSpPr>
        <p:spPr>
          <a:xfrm>
            <a:off x="1599479" y="3516922"/>
            <a:ext cx="1214059" cy="198135"/>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BDC3D88-8BB0-E64D-8DAB-32CA5CE44A9C}"/>
              </a:ext>
            </a:extLst>
          </p:cNvPr>
          <p:cNvSpPr/>
          <p:nvPr/>
        </p:nvSpPr>
        <p:spPr>
          <a:xfrm>
            <a:off x="3657137" y="204694"/>
            <a:ext cx="5023371" cy="4715503"/>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6698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0E1DBE-BEA3-7C4F-AC23-804B565B7271}"/>
              </a:ext>
            </a:extLst>
          </p:cNvPr>
          <p:cNvSpPr>
            <a:spLocks noGrp="1"/>
          </p:cNvSpPr>
          <p:nvPr>
            <p:ph type="sldNum" sz="quarter" idx="4294967295"/>
          </p:nvPr>
        </p:nvSpPr>
        <p:spPr>
          <a:xfrm>
            <a:off x="0" y="0"/>
            <a:ext cx="0" cy="0"/>
          </a:xfrm>
        </p:spPr>
        <p:txBody>
          <a:bodyPr/>
          <a:lstStyle/>
          <a:p>
            <a:fld id="{E9E6C42D-3C73-654B-9208-A448ACCDDB6A}" type="slidenum">
              <a:rPr lang="en-US" smtClean="0"/>
              <a:t>23</a:t>
            </a:fld>
            <a:endParaRPr lang="en-US"/>
          </a:p>
        </p:txBody>
      </p:sp>
      <p:sp>
        <p:nvSpPr>
          <p:cNvPr id="3" name="TextBox 2">
            <a:extLst>
              <a:ext uri="{FF2B5EF4-FFF2-40B4-BE49-F238E27FC236}">
                <a16:creationId xmlns:a16="http://schemas.microsoft.com/office/drawing/2014/main" id="{1160AEF7-1FBC-3A4C-B655-F18548CEFB9A}"/>
              </a:ext>
            </a:extLst>
          </p:cNvPr>
          <p:cNvSpPr txBox="1"/>
          <p:nvPr/>
        </p:nvSpPr>
        <p:spPr>
          <a:xfrm>
            <a:off x="-661737" y="998973"/>
            <a:ext cx="10467473" cy="2554545"/>
          </a:xfrm>
          <a:prstGeom prst="rect">
            <a:avLst/>
          </a:prstGeom>
          <a:noFill/>
        </p:spPr>
        <p:txBody>
          <a:bodyPr wrap="square" rtlCol="0">
            <a:spAutoFit/>
          </a:bodyPr>
          <a:lstStyle/>
          <a:p>
            <a:pPr algn="ctr"/>
            <a:r>
              <a:rPr lang="en-US" sz="3200" dirty="0">
                <a:solidFill>
                  <a:schemeClr val="bg1"/>
                </a:solidFill>
              </a:rPr>
              <a:t>Mainframe data and JES access from VS Code</a:t>
            </a:r>
          </a:p>
          <a:p>
            <a:pPr algn="ctr"/>
            <a:endParaRPr lang="en-US" sz="3200" dirty="0">
              <a:solidFill>
                <a:schemeClr val="bg1"/>
              </a:solidFill>
            </a:endParaRPr>
          </a:p>
          <a:p>
            <a:pPr algn="ctr"/>
            <a:r>
              <a:rPr lang="en-US" sz="3200" dirty="0">
                <a:solidFill>
                  <a:schemeClr val="bg1"/>
                </a:solidFill>
              </a:rPr>
              <a:t>Rich language editors</a:t>
            </a:r>
          </a:p>
          <a:p>
            <a:pPr algn="ctr"/>
            <a:endParaRPr lang="en-US" sz="3200" dirty="0">
              <a:solidFill>
                <a:schemeClr val="bg1"/>
              </a:solidFill>
            </a:endParaRPr>
          </a:p>
          <a:p>
            <a:pPr algn="ctr"/>
            <a:r>
              <a:rPr lang="en-US" sz="3200" dirty="0">
                <a:solidFill>
                  <a:schemeClr val="bg1"/>
                </a:solidFill>
              </a:rPr>
              <a:t>Powerful integrated development environment</a:t>
            </a:r>
          </a:p>
        </p:txBody>
      </p:sp>
    </p:spTree>
    <p:extLst>
      <p:ext uri="{BB962C8B-B14F-4D97-AF65-F5344CB8AC3E}">
        <p14:creationId xmlns:p14="http://schemas.microsoft.com/office/powerpoint/2010/main" val="3552858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0E1DBE-BEA3-7C4F-AC23-804B565B7271}"/>
              </a:ext>
            </a:extLst>
          </p:cNvPr>
          <p:cNvSpPr>
            <a:spLocks noGrp="1"/>
          </p:cNvSpPr>
          <p:nvPr>
            <p:ph type="sldNum" sz="quarter" idx="4294967295"/>
          </p:nvPr>
        </p:nvSpPr>
        <p:spPr>
          <a:xfrm>
            <a:off x="0" y="0"/>
            <a:ext cx="0" cy="0"/>
          </a:xfrm>
        </p:spPr>
        <p:txBody>
          <a:bodyPr/>
          <a:lstStyle/>
          <a:p>
            <a:fld id="{E9E6C42D-3C73-654B-9208-A448ACCDDB6A}" type="slidenum">
              <a:rPr lang="en-US" smtClean="0"/>
              <a:t>24</a:t>
            </a:fld>
            <a:endParaRPr lang="en-US"/>
          </a:p>
        </p:txBody>
      </p:sp>
    </p:spTree>
    <p:extLst>
      <p:ext uri="{BB962C8B-B14F-4D97-AF65-F5344CB8AC3E}">
        <p14:creationId xmlns:p14="http://schemas.microsoft.com/office/powerpoint/2010/main" val="3166791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0E1DBE-BEA3-7C4F-AC23-804B565B7271}"/>
              </a:ext>
            </a:extLst>
          </p:cNvPr>
          <p:cNvSpPr>
            <a:spLocks noGrp="1"/>
          </p:cNvSpPr>
          <p:nvPr>
            <p:ph type="sldNum" sz="quarter" idx="4294967295"/>
          </p:nvPr>
        </p:nvSpPr>
        <p:spPr>
          <a:xfrm>
            <a:off x="0" y="0"/>
            <a:ext cx="0" cy="0"/>
          </a:xfrm>
        </p:spPr>
        <p:txBody>
          <a:bodyPr/>
          <a:lstStyle/>
          <a:p>
            <a:fld id="{E9E6C42D-3C73-654B-9208-A448ACCDDB6A}" type="slidenum">
              <a:rPr lang="en-US" smtClean="0"/>
              <a:t>25</a:t>
            </a:fld>
            <a:endParaRPr lang="en-US"/>
          </a:p>
        </p:txBody>
      </p:sp>
      <p:pic>
        <p:nvPicPr>
          <p:cNvPr id="3" name="Picture 2">
            <a:extLst>
              <a:ext uri="{FF2B5EF4-FFF2-40B4-BE49-F238E27FC236}">
                <a16:creationId xmlns:a16="http://schemas.microsoft.com/office/drawing/2014/main" id="{CCE3C478-7746-4B44-88A7-F93837462755}"/>
              </a:ext>
            </a:extLst>
          </p:cNvPr>
          <p:cNvPicPr>
            <a:picLocks noChangeAspect="1"/>
          </p:cNvPicPr>
          <p:nvPr/>
        </p:nvPicPr>
        <p:blipFill>
          <a:blip r:embed="rId3"/>
          <a:stretch>
            <a:fillRect/>
          </a:stretch>
        </p:blipFill>
        <p:spPr>
          <a:xfrm>
            <a:off x="817684" y="535404"/>
            <a:ext cx="7770239" cy="4485004"/>
          </a:xfrm>
          <a:prstGeom prst="rect">
            <a:avLst/>
          </a:prstGeom>
        </p:spPr>
      </p:pic>
      <p:sp>
        <p:nvSpPr>
          <p:cNvPr id="5" name="Title 1">
            <a:extLst>
              <a:ext uri="{FF2B5EF4-FFF2-40B4-BE49-F238E27FC236}">
                <a16:creationId xmlns:a16="http://schemas.microsoft.com/office/drawing/2014/main" id="{07E2C7E1-45CC-244D-A0FD-441FBB77E88C}"/>
              </a:ext>
            </a:extLst>
          </p:cNvPr>
          <p:cNvSpPr txBox="1">
            <a:spLocks/>
          </p:cNvSpPr>
          <p:nvPr/>
        </p:nvSpPr>
        <p:spPr>
          <a:xfrm>
            <a:off x="-469248" y="-76426"/>
            <a:ext cx="10098685" cy="1135336"/>
          </a:xfrm>
          <a:prstGeom prst="rect">
            <a:avLst/>
          </a:prstGeom>
        </p:spPr>
        <p:txBody>
          <a:bodyPr/>
          <a:lstStyle>
            <a:lvl1pPr algn="l" defTabSz="457200" rtl="0" eaLnBrk="1" latinLnBrk="0" hangingPunct="1">
              <a:spcBef>
                <a:spcPct val="0"/>
              </a:spcBef>
              <a:buNone/>
              <a:defRPr sz="3800" kern="1200">
                <a:solidFill>
                  <a:schemeClr val="bg1"/>
                </a:solidFill>
                <a:latin typeface="Arial"/>
                <a:ea typeface="+mj-ea"/>
                <a:cs typeface="Arial"/>
              </a:defRPr>
            </a:lvl1pPr>
          </a:lstStyle>
          <a:p>
            <a:pPr algn="ctr"/>
            <a:r>
              <a:rPr lang="en-US" sz="4000" dirty="0" err="1">
                <a:latin typeface="+mn-lt"/>
                <a:ea typeface="Menlo" panose="020B0609030804020204" pitchFamily="49" charset="0"/>
                <a:cs typeface="Menlo" panose="020B0609030804020204" pitchFamily="49" charset="0"/>
              </a:rPr>
              <a:t>Zowe</a:t>
            </a:r>
            <a:r>
              <a:rPr lang="en-US" sz="4000" dirty="0">
                <a:latin typeface="+mn-lt"/>
                <a:ea typeface="Menlo" panose="020B0609030804020204" pitchFamily="49" charset="0"/>
                <a:cs typeface="Menlo" panose="020B0609030804020204" pitchFamily="49" charset="0"/>
              </a:rPr>
              <a:t> Desktop</a:t>
            </a:r>
          </a:p>
        </p:txBody>
      </p:sp>
      <p:sp>
        <p:nvSpPr>
          <p:cNvPr id="6" name="Rectangle 5">
            <a:extLst>
              <a:ext uri="{FF2B5EF4-FFF2-40B4-BE49-F238E27FC236}">
                <a16:creationId xmlns:a16="http://schemas.microsoft.com/office/drawing/2014/main" id="{CD3F6615-658E-2440-9073-5FB50C79E3F6}"/>
              </a:ext>
            </a:extLst>
          </p:cNvPr>
          <p:cNvSpPr/>
          <p:nvPr/>
        </p:nvSpPr>
        <p:spPr>
          <a:xfrm>
            <a:off x="3558474" y="2870458"/>
            <a:ext cx="2321626" cy="1269742"/>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8345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999C44A-02E1-E441-8B0C-B18D75608712}"/>
              </a:ext>
            </a:extLst>
          </p:cNvPr>
          <p:cNvPicPr>
            <a:picLocks noChangeAspect="1"/>
          </p:cNvPicPr>
          <p:nvPr/>
        </p:nvPicPr>
        <p:blipFill>
          <a:blip r:embed="rId3"/>
          <a:stretch>
            <a:fillRect/>
          </a:stretch>
        </p:blipFill>
        <p:spPr>
          <a:xfrm>
            <a:off x="22742" y="0"/>
            <a:ext cx="9098515" cy="5143500"/>
          </a:xfrm>
          <a:prstGeom prst="rect">
            <a:avLst/>
          </a:prstGeom>
        </p:spPr>
      </p:pic>
      <p:sp>
        <p:nvSpPr>
          <p:cNvPr id="4" name="Slide Number Placeholder 3">
            <a:extLst>
              <a:ext uri="{FF2B5EF4-FFF2-40B4-BE49-F238E27FC236}">
                <a16:creationId xmlns:a16="http://schemas.microsoft.com/office/drawing/2014/main" id="{830E1DBE-BEA3-7C4F-AC23-804B565B7271}"/>
              </a:ext>
            </a:extLst>
          </p:cNvPr>
          <p:cNvSpPr>
            <a:spLocks noGrp="1"/>
          </p:cNvSpPr>
          <p:nvPr>
            <p:ph type="sldNum" sz="quarter" idx="4294967295"/>
          </p:nvPr>
        </p:nvSpPr>
        <p:spPr>
          <a:xfrm>
            <a:off x="0" y="0"/>
            <a:ext cx="0" cy="0"/>
          </a:xfrm>
        </p:spPr>
        <p:txBody>
          <a:bodyPr/>
          <a:lstStyle/>
          <a:p>
            <a:fld id="{E9E6C42D-3C73-654B-9208-A448ACCDDB6A}" type="slidenum">
              <a:rPr lang="en-US" smtClean="0"/>
              <a:t>26</a:t>
            </a:fld>
            <a:endParaRPr lang="en-US"/>
          </a:p>
        </p:txBody>
      </p:sp>
      <p:sp>
        <p:nvSpPr>
          <p:cNvPr id="5" name="Rectangle 4">
            <a:extLst>
              <a:ext uri="{FF2B5EF4-FFF2-40B4-BE49-F238E27FC236}">
                <a16:creationId xmlns:a16="http://schemas.microsoft.com/office/drawing/2014/main" id="{AE33DD99-1C69-9646-A8F4-021C1CB6F57E}"/>
              </a:ext>
            </a:extLst>
          </p:cNvPr>
          <p:cNvSpPr/>
          <p:nvPr/>
        </p:nvSpPr>
        <p:spPr>
          <a:xfrm>
            <a:off x="1204598" y="4849325"/>
            <a:ext cx="315765" cy="291582"/>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97072F0-D7E5-5E47-B20D-2C0196BDCAF4}"/>
              </a:ext>
            </a:extLst>
          </p:cNvPr>
          <p:cNvSpPr/>
          <p:nvPr/>
        </p:nvSpPr>
        <p:spPr>
          <a:xfrm>
            <a:off x="22742" y="2425958"/>
            <a:ext cx="2288657" cy="2420774"/>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6494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7"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E9BA08-21C0-1F49-9730-6C1FD224441C}"/>
              </a:ext>
            </a:extLst>
          </p:cNvPr>
          <p:cNvPicPr>
            <a:picLocks noChangeAspect="1"/>
          </p:cNvPicPr>
          <p:nvPr/>
        </p:nvPicPr>
        <p:blipFill>
          <a:blip r:embed="rId3"/>
          <a:stretch>
            <a:fillRect/>
          </a:stretch>
        </p:blipFill>
        <p:spPr>
          <a:xfrm>
            <a:off x="50061" y="0"/>
            <a:ext cx="9043878" cy="5143500"/>
          </a:xfrm>
          <a:prstGeom prst="rect">
            <a:avLst/>
          </a:prstGeom>
        </p:spPr>
      </p:pic>
      <p:sp>
        <p:nvSpPr>
          <p:cNvPr id="7" name="Rectangle 6">
            <a:extLst>
              <a:ext uri="{FF2B5EF4-FFF2-40B4-BE49-F238E27FC236}">
                <a16:creationId xmlns:a16="http://schemas.microsoft.com/office/drawing/2014/main" id="{1E94C3D5-4670-8D40-9512-52912A5C7BB5}"/>
              </a:ext>
            </a:extLst>
          </p:cNvPr>
          <p:cNvSpPr/>
          <p:nvPr/>
        </p:nvSpPr>
        <p:spPr>
          <a:xfrm>
            <a:off x="373380" y="731520"/>
            <a:ext cx="2087880" cy="395478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4720312-35AE-6541-BED7-7AEF8BE74BFA}"/>
              </a:ext>
            </a:extLst>
          </p:cNvPr>
          <p:cNvSpPr/>
          <p:nvPr/>
        </p:nvSpPr>
        <p:spPr>
          <a:xfrm>
            <a:off x="2461260" y="731520"/>
            <a:ext cx="4503420" cy="395478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7727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9BCEBD-0B75-BB4C-8DBB-EF82DFEF2549}"/>
              </a:ext>
            </a:extLst>
          </p:cNvPr>
          <p:cNvPicPr>
            <a:picLocks noChangeAspect="1"/>
          </p:cNvPicPr>
          <p:nvPr/>
        </p:nvPicPr>
        <p:blipFill>
          <a:blip r:embed="rId3"/>
          <a:stretch>
            <a:fillRect/>
          </a:stretch>
        </p:blipFill>
        <p:spPr>
          <a:xfrm>
            <a:off x="64066" y="0"/>
            <a:ext cx="9015868" cy="5143500"/>
          </a:xfrm>
          <a:prstGeom prst="rect">
            <a:avLst/>
          </a:prstGeom>
        </p:spPr>
      </p:pic>
      <p:sp>
        <p:nvSpPr>
          <p:cNvPr id="5" name="Rectangle 4">
            <a:extLst>
              <a:ext uri="{FF2B5EF4-FFF2-40B4-BE49-F238E27FC236}">
                <a16:creationId xmlns:a16="http://schemas.microsoft.com/office/drawing/2014/main" id="{5F7E66EB-10B0-6B45-AA31-6B077044843D}"/>
              </a:ext>
            </a:extLst>
          </p:cNvPr>
          <p:cNvSpPr/>
          <p:nvPr/>
        </p:nvSpPr>
        <p:spPr>
          <a:xfrm>
            <a:off x="655320" y="899160"/>
            <a:ext cx="1623060" cy="330708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4861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80B611-808D-3049-8088-D10BB48B0EF3}"/>
              </a:ext>
            </a:extLst>
          </p:cNvPr>
          <p:cNvPicPr>
            <a:picLocks noChangeAspect="1"/>
          </p:cNvPicPr>
          <p:nvPr/>
        </p:nvPicPr>
        <p:blipFill>
          <a:blip r:embed="rId3"/>
          <a:stretch>
            <a:fillRect/>
          </a:stretch>
        </p:blipFill>
        <p:spPr>
          <a:xfrm>
            <a:off x="40195" y="0"/>
            <a:ext cx="9063610" cy="5143500"/>
          </a:xfrm>
          <a:prstGeom prst="rect">
            <a:avLst/>
          </a:prstGeom>
        </p:spPr>
      </p:pic>
      <p:sp>
        <p:nvSpPr>
          <p:cNvPr id="6" name="Rectangle 5">
            <a:extLst>
              <a:ext uri="{FF2B5EF4-FFF2-40B4-BE49-F238E27FC236}">
                <a16:creationId xmlns:a16="http://schemas.microsoft.com/office/drawing/2014/main" id="{1D066611-A63D-9C41-885A-FC2316EFDE57}"/>
              </a:ext>
            </a:extLst>
          </p:cNvPr>
          <p:cNvSpPr/>
          <p:nvPr/>
        </p:nvSpPr>
        <p:spPr>
          <a:xfrm>
            <a:off x="1203960" y="2308860"/>
            <a:ext cx="1478280" cy="150876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0161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153DF4-5723-0041-BC1F-64F5D1201991}"/>
              </a:ext>
            </a:extLst>
          </p:cNvPr>
          <p:cNvPicPr>
            <a:picLocks noChangeAspect="1"/>
          </p:cNvPicPr>
          <p:nvPr/>
        </p:nvPicPr>
        <p:blipFill>
          <a:blip r:embed="rId3"/>
          <a:stretch>
            <a:fillRect/>
          </a:stretch>
        </p:blipFill>
        <p:spPr>
          <a:xfrm>
            <a:off x="0" y="0"/>
            <a:ext cx="1845024" cy="1076960"/>
          </a:xfrm>
          <a:prstGeom prst="rect">
            <a:avLst/>
          </a:prstGeom>
        </p:spPr>
      </p:pic>
      <p:sp>
        <p:nvSpPr>
          <p:cNvPr id="6" name="AutoShape 4">
            <a:extLst>
              <a:ext uri="{FF2B5EF4-FFF2-40B4-BE49-F238E27FC236}">
                <a16:creationId xmlns:a16="http://schemas.microsoft.com/office/drawing/2014/main" id="{35D98C45-52A0-1A44-AA87-2FD963009D93}"/>
              </a:ext>
            </a:extLst>
          </p:cNvPr>
          <p:cNvSpPr>
            <a:spLocks noChangeAspect="1" noChangeArrowheads="1"/>
          </p:cNvSpPr>
          <p:nvPr/>
        </p:nvSpPr>
        <p:spPr bwMode="auto">
          <a:xfrm>
            <a:off x="4419600" y="1047750"/>
            <a:ext cx="1676400" cy="167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a:extLst>
              <a:ext uri="{FF2B5EF4-FFF2-40B4-BE49-F238E27FC236}">
                <a16:creationId xmlns:a16="http://schemas.microsoft.com/office/drawing/2014/main" id="{CD48D2FC-452C-7547-BA88-1AD7CF194257}"/>
              </a:ext>
            </a:extLst>
          </p:cNvPr>
          <p:cNvSpPr>
            <a:spLocks noChangeAspect="1" noChangeArrowheads="1"/>
          </p:cNvSpPr>
          <p:nvPr/>
        </p:nvSpPr>
        <p:spPr bwMode="auto">
          <a:xfrm>
            <a:off x="4572000" y="1200150"/>
            <a:ext cx="1676400" cy="167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a:extLst>
              <a:ext uri="{FF2B5EF4-FFF2-40B4-BE49-F238E27FC236}">
                <a16:creationId xmlns:a16="http://schemas.microsoft.com/office/drawing/2014/main" id="{910AE475-A05B-4742-87F3-CE44E1ED45D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a:extLst>
              <a:ext uri="{FF2B5EF4-FFF2-40B4-BE49-F238E27FC236}">
                <a16:creationId xmlns:a16="http://schemas.microsoft.com/office/drawing/2014/main" id="{62F0B514-FABA-584F-B568-4C1A9A45164C}"/>
              </a:ext>
            </a:extLst>
          </p:cNvPr>
          <p:cNvPicPr>
            <a:picLocks noChangeAspect="1"/>
          </p:cNvPicPr>
          <p:nvPr/>
        </p:nvPicPr>
        <p:blipFill>
          <a:blip r:embed="rId4"/>
          <a:stretch>
            <a:fillRect/>
          </a:stretch>
        </p:blipFill>
        <p:spPr>
          <a:xfrm>
            <a:off x="922511" y="294170"/>
            <a:ext cx="7423673" cy="693420"/>
          </a:xfrm>
          <a:prstGeom prst="rect">
            <a:avLst/>
          </a:prstGeom>
        </p:spPr>
      </p:pic>
      <p:sp>
        <p:nvSpPr>
          <p:cNvPr id="3" name="AutoShape 2">
            <a:extLst>
              <a:ext uri="{FF2B5EF4-FFF2-40B4-BE49-F238E27FC236}">
                <a16:creationId xmlns:a16="http://schemas.microsoft.com/office/drawing/2014/main" id="{D7BCC093-F79D-AB49-A08E-98B3C521E0C9}"/>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CA88B0D6-7BB4-6847-B81E-C6B50437D646}"/>
              </a:ext>
            </a:extLst>
          </p:cNvPr>
          <p:cNvSpPr txBox="1"/>
          <p:nvPr/>
        </p:nvSpPr>
        <p:spPr>
          <a:xfrm>
            <a:off x="2126056" y="1741170"/>
            <a:ext cx="5196687" cy="2862322"/>
          </a:xfrm>
          <a:prstGeom prst="rect">
            <a:avLst/>
          </a:prstGeom>
          <a:noFill/>
        </p:spPr>
        <p:txBody>
          <a:bodyPr wrap="square" rtlCol="0">
            <a:spAutoFit/>
          </a:bodyPr>
          <a:lstStyle/>
          <a:p>
            <a:pPr algn="ctr"/>
            <a:r>
              <a:rPr lang="en-US" sz="3600" dirty="0">
                <a:solidFill>
                  <a:schemeClr val="bg1"/>
                </a:solidFill>
              </a:rPr>
              <a:t>Open</a:t>
            </a:r>
          </a:p>
          <a:p>
            <a:pPr algn="ctr"/>
            <a:endParaRPr lang="en-US" sz="3600" dirty="0">
              <a:solidFill>
                <a:schemeClr val="bg1"/>
              </a:solidFill>
            </a:endParaRPr>
          </a:p>
          <a:p>
            <a:pPr algn="ctr"/>
            <a:r>
              <a:rPr lang="en-US" sz="3600" dirty="0">
                <a:solidFill>
                  <a:schemeClr val="bg1"/>
                </a:solidFill>
              </a:rPr>
              <a:t>Simple</a:t>
            </a:r>
          </a:p>
          <a:p>
            <a:pPr algn="ctr"/>
            <a:endParaRPr lang="en-US" sz="3600" dirty="0">
              <a:solidFill>
                <a:schemeClr val="bg1"/>
              </a:solidFill>
            </a:endParaRPr>
          </a:p>
          <a:p>
            <a:pPr algn="ctr"/>
            <a:r>
              <a:rPr lang="en-US" sz="3600" dirty="0">
                <a:solidFill>
                  <a:schemeClr val="bg1"/>
                </a:solidFill>
              </a:rPr>
              <a:t>Familiar</a:t>
            </a:r>
          </a:p>
        </p:txBody>
      </p:sp>
      <p:sp>
        <p:nvSpPr>
          <p:cNvPr id="10" name="Rectangle 9">
            <a:extLst>
              <a:ext uri="{FF2B5EF4-FFF2-40B4-BE49-F238E27FC236}">
                <a16:creationId xmlns:a16="http://schemas.microsoft.com/office/drawing/2014/main" id="{ADE74770-41B0-404A-BD17-FB2A1055095C}"/>
              </a:ext>
            </a:extLst>
          </p:cNvPr>
          <p:cNvSpPr/>
          <p:nvPr/>
        </p:nvSpPr>
        <p:spPr>
          <a:xfrm>
            <a:off x="922511" y="294170"/>
            <a:ext cx="7423673" cy="72263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2983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fade">
                                      <p:cBhvr>
                                        <p:cTn id="11" dur="500"/>
                                        <p:tgtEl>
                                          <p:spTgt spid="4">
                                            <p:txEl>
                                              <p:pRg st="2" end="2"/>
                                            </p:txEl>
                                          </p:spTgt>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fade">
                                      <p:cBhvr>
                                        <p:cTn id="15" dur="500"/>
                                        <p:tgtEl>
                                          <p:spTgt spid="4">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5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59354-BB1D-8A4F-B26F-1CAA39183301}"/>
              </a:ext>
            </a:extLst>
          </p:cNvPr>
          <p:cNvPicPr>
            <a:picLocks noChangeAspect="1"/>
          </p:cNvPicPr>
          <p:nvPr/>
        </p:nvPicPr>
        <p:blipFill>
          <a:blip r:embed="rId3"/>
          <a:stretch>
            <a:fillRect/>
          </a:stretch>
        </p:blipFill>
        <p:spPr>
          <a:xfrm>
            <a:off x="24272" y="0"/>
            <a:ext cx="9095456" cy="5143500"/>
          </a:xfrm>
          <a:prstGeom prst="rect">
            <a:avLst/>
          </a:prstGeom>
        </p:spPr>
      </p:pic>
      <p:sp>
        <p:nvSpPr>
          <p:cNvPr id="5" name="Rectangle 4">
            <a:extLst>
              <a:ext uri="{FF2B5EF4-FFF2-40B4-BE49-F238E27FC236}">
                <a16:creationId xmlns:a16="http://schemas.microsoft.com/office/drawing/2014/main" id="{6C2112F9-E22A-BC45-B561-1B1AEADE8661}"/>
              </a:ext>
            </a:extLst>
          </p:cNvPr>
          <p:cNvSpPr/>
          <p:nvPr/>
        </p:nvSpPr>
        <p:spPr>
          <a:xfrm>
            <a:off x="3441700" y="1905000"/>
            <a:ext cx="2273300" cy="275590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736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0EBCEC-6EA2-B941-8B14-B6E5D3EEEF56}"/>
              </a:ext>
            </a:extLst>
          </p:cNvPr>
          <p:cNvPicPr>
            <a:picLocks noChangeAspect="1"/>
          </p:cNvPicPr>
          <p:nvPr/>
        </p:nvPicPr>
        <p:blipFill>
          <a:blip r:embed="rId3"/>
          <a:stretch>
            <a:fillRect/>
          </a:stretch>
        </p:blipFill>
        <p:spPr>
          <a:xfrm>
            <a:off x="17652" y="0"/>
            <a:ext cx="9108695" cy="5143500"/>
          </a:xfrm>
          <a:prstGeom prst="rect">
            <a:avLst/>
          </a:prstGeom>
        </p:spPr>
      </p:pic>
      <p:sp>
        <p:nvSpPr>
          <p:cNvPr id="6" name="Rectangle 5">
            <a:extLst>
              <a:ext uri="{FF2B5EF4-FFF2-40B4-BE49-F238E27FC236}">
                <a16:creationId xmlns:a16="http://schemas.microsoft.com/office/drawing/2014/main" id="{27932784-60DE-2D48-B640-DB7FAAA364D3}"/>
              </a:ext>
            </a:extLst>
          </p:cNvPr>
          <p:cNvSpPr/>
          <p:nvPr/>
        </p:nvSpPr>
        <p:spPr>
          <a:xfrm>
            <a:off x="3235960" y="810260"/>
            <a:ext cx="2707640" cy="402844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1846263-9B07-5946-98F5-CAB43724574A}"/>
              </a:ext>
            </a:extLst>
          </p:cNvPr>
          <p:cNvSpPr/>
          <p:nvPr/>
        </p:nvSpPr>
        <p:spPr>
          <a:xfrm>
            <a:off x="3401060" y="3787140"/>
            <a:ext cx="1463040" cy="36576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5AA9A77-0155-194E-9FA0-8FA023CEF9AD}"/>
              </a:ext>
            </a:extLst>
          </p:cNvPr>
          <p:cNvSpPr/>
          <p:nvPr/>
        </p:nvSpPr>
        <p:spPr>
          <a:xfrm>
            <a:off x="1343660" y="1143000"/>
            <a:ext cx="1056640" cy="27940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055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8326E8-952D-7048-BE70-BD468A5EEC7A}"/>
              </a:ext>
            </a:extLst>
          </p:cNvPr>
          <p:cNvPicPr>
            <a:picLocks noChangeAspect="1"/>
          </p:cNvPicPr>
          <p:nvPr/>
        </p:nvPicPr>
        <p:blipFill>
          <a:blip r:embed="rId3"/>
          <a:stretch>
            <a:fillRect/>
          </a:stretch>
        </p:blipFill>
        <p:spPr>
          <a:xfrm>
            <a:off x="28575" y="0"/>
            <a:ext cx="9086850" cy="5143500"/>
          </a:xfrm>
          <a:prstGeom prst="rect">
            <a:avLst/>
          </a:prstGeom>
        </p:spPr>
      </p:pic>
      <p:sp>
        <p:nvSpPr>
          <p:cNvPr id="5" name="Rectangle 4">
            <a:extLst>
              <a:ext uri="{FF2B5EF4-FFF2-40B4-BE49-F238E27FC236}">
                <a16:creationId xmlns:a16="http://schemas.microsoft.com/office/drawing/2014/main" id="{5ADCA7C2-86CD-DE41-B4F7-8EE2A7B80F26}"/>
              </a:ext>
            </a:extLst>
          </p:cNvPr>
          <p:cNvSpPr/>
          <p:nvPr/>
        </p:nvSpPr>
        <p:spPr>
          <a:xfrm>
            <a:off x="2438400" y="723900"/>
            <a:ext cx="4572000" cy="397510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762205F-B463-EF46-A1F1-C7AECD4D2DCC}"/>
              </a:ext>
            </a:extLst>
          </p:cNvPr>
          <p:cNvSpPr/>
          <p:nvPr/>
        </p:nvSpPr>
        <p:spPr>
          <a:xfrm>
            <a:off x="333375" y="1337310"/>
            <a:ext cx="1546225" cy="36449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8182904-60B6-534B-BBBA-F2BA59BA743F}"/>
              </a:ext>
            </a:extLst>
          </p:cNvPr>
          <p:cNvSpPr/>
          <p:nvPr/>
        </p:nvSpPr>
        <p:spPr>
          <a:xfrm>
            <a:off x="333375" y="4779010"/>
            <a:ext cx="352425" cy="36449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6680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xit" presetSubtype="0" fill="hold" grpId="1" nodeType="withEffect">
                                  <p:stCondLst>
                                    <p:cond delay="0"/>
                                  </p:stCondLst>
                                  <p:childTnLst>
                                    <p:animEffect transition="out" filter="fade">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8" grpId="0" animBg="1"/>
      <p:bldP spid="8"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4DDEFD-3352-F848-94D4-BF80153543C7}"/>
              </a:ext>
            </a:extLst>
          </p:cNvPr>
          <p:cNvPicPr>
            <a:picLocks noChangeAspect="1"/>
          </p:cNvPicPr>
          <p:nvPr/>
        </p:nvPicPr>
        <p:blipFill>
          <a:blip r:embed="rId3"/>
          <a:stretch>
            <a:fillRect/>
          </a:stretch>
        </p:blipFill>
        <p:spPr>
          <a:xfrm>
            <a:off x="37685" y="0"/>
            <a:ext cx="9068629" cy="5143500"/>
          </a:xfrm>
          <a:prstGeom prst="rect">
            <a:avLst/>
          </a:prstGeom>
        </p:spPr>
      </p:pic>
      <p:sp>
        <p:nvSpPr>
          <p:cNvPr id="5" name="Rectangle 4">
            <a:extLst>
              <a:ext uri="{FF2B5EF4-FFF2-40B4-BE49-F238E27FC236}">
                <a16:creationId xmlns:a16="http://schemas.microsoft.com/office/drawing/2014/main" id="{008CD987-10E0-0640-95DE-2FB0C29956CF}"/>
              </a:ext>
            </a:extLst>
          </p:cNvPr>
          <p:cNvSpPr/>
          <p:nvPr/>
        </p:nvSpPr>
        <p:spPr>
          <a:xfrm>
            <a:off x="4092575" y="562610"/>
            <a:ext cx="4695825" cy="309499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9856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0283C8-9981-3543-ABBA-85063D345468}"/>
              </a:ext>
            </a:extLst>
          </p:cNvPr>
          <p:cNvPicPr>
            <a:picLocks noChangeAspect="1"/>
          </p:cNvPicPr>
          <p:nvPr/>
        </p:nvPicPr>
        <p:blipFill>
          <a:blip r:embed="rId3"/>
          <a:stretch>
            <a:fillRect/>
          </a:stretch>
        </p:blipFill>
        <p:spPr>
          <a:xfrm>
            <a:off x="87273" y="0"/>
            <a:ext cx="8969453" cy="5143500"/>
          </a:xfrm>
          <a:prstGeom prst="rect">
            <a:avLst/>
          </a:prstGeom>
        </p:spPr>
      </p:pic>
    </p:spTree>
    <p:extLst>
      <p:ext uri="{BB962C8B-B14F-4D97-AF65-F5344CB8AC3E}">
        <p14:creationId xmlns:p14="http://schemas.microsoft.com/office/powerpoint/2010/main" val="481743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34AA2E-45B1-3848-9072-6836396EEED2}"/>
              </a:ext>
            </a:extLst>
          </p:cNvPr>
          <p:cNvPicPr>
            <a:picLocks noChangeAspect="1"/>
          </p:cNvPicPr>
          <p:nvPr/>
        </p:nvPicPr>
        <p:blipFill>
          <a:blip r:embed="rId3"/>
          <a:stretch>
            <a:fillRect/>
          </a:stretch>
        </p:blipFill>
        <p:spPr>
          <a:xfrm>
            <a:off x="87273" y="0"/>
            <a:ext cx="8969453" cy="5143500"/>
          </a:xfrm>
          <a:prstGeom prst="rect">
            <a:avLst/>
          </a:prstGeom>
        </p:spPr>
      </p:pic>
    </p:spTree>
    <p:extLst>
      <p:ext uri="{BB962C8B-B14F-4D97-AF65-F5344CB8AC3E}">
        <p14:creationId xmlns:p14="http://schemas.microsoft.com/office/powerpoint/2010/main" val="3896422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6F3F0B-9BC9-8045-B80B-A794D23FB560}"/>
              </a:ext>
            </a:extLst>
          </p:cNvPr>
          <p:cNvPicPr>
            <a:picLocks noChangeAspect="1"/>
          </p:cNvPicPr>
          <p:nvPr/>
        </p:nvPicPr>
        <p:blipFill>
          <a:blip r:embed="rId3"/>
          <a:stretch>
            <a:fillRect/>
          </a:stretch>
        </p:blipFill>
        <p:spPr>
          <a:xfrm>
            <a:off x="7723" y="0"/>
            <a:ext cx="9128554" cy="5143500"/>
          </a:xfrm>
          <a:prstGeom prst="rect">
            <a:avLst/>
          </a:prstGeom>
        </p:spPr>
      </p:pic>
      <p:sp>
        <p:nvSpPr>
          <p:cNvPr id="5" name="Rectangle 4">
            <a:extLst>
              <a:ext uri="{FF2B5EF4-FFF2-40B4-BE49-F238E27FC236}">
                <a16:creationId xmlns:a16="http://schemas.microsoft.com/office/drawing/2014/main" id="{CF67C10B-76EB-EC40-929E-6F5D43BF264F}"/>
              </a:ext>
            </a:extLst>
          </p:cNvPr>
          <p:cNvSpPr/>
          <p:nvPr/>
        </p:nvSpPr>
        <p:spPr>
          <a:xfrm>
            <a:off x="3254375" y="1638300"/>
            <a:ext cx="5881902" cy="317500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740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04320D-E2F0-E54A-84B5-5FC7BE0B3B04}"/>
              </a:ext>
            </a:extLst>
          </p:cNvPr>
          <p:cNvPicPr>
            <a:picLocks noChangeAspect="1"/>
          </p:cNvPicPr>
          <p:nvPr/>
        </p:nvPicPr>
        <p:blipFill>
          <a:blip r:embed="rId3"/>
          <a:stretch>
            <a:fillRect/>
          </a:stretch>
        </p:blipFill>
        <p:spPr>
          <a:xfrm>
            <a:off x="22742" y="0"/>
            <a:ext cx="9098515" cy="5143500"/>
          </a:xfrm>
          <a:prstGeom prst="rect">
            <a:avLst/>
          </a:prstGeom>
        </p:spPr>
      </p:pic>
    </p:spTree>
    <p:extLst>
      <p:ext uri="{BB962C8B-B14F-4D97-AF65-F5344CB8AC3E}">
        <p14:creationId xmlns:p14="http://schemas.microsoft.com/office/powerpoint/2010/main" val="3429815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6895AE-97AB-AE4B-8EA0-3DE712514A83}"/>
              </a:ext>
            </a:extLst>
          </p:cNvPr>
          <p:cNvPicPr>
            <a:picLocks noChangeAspect="1"/>
          </p:cNvPicPr>
          <p:nvPr/>
        </p:nvPicPr>
        <p:blipFill>
          <a:blip r:embed="rId3"/>
          <a:stretch>
            <a:fillRect/>
          </a:stretch>
        </p:blipFill>
        <p:spPr>
          <a:xfrm>
            <a:off x="26044" y="0"/>
            <a:ext cx="9091912" cy="5143500"/>
          </a:xfrm>
          <a:prstGeom prst="rect">
            <a:avLst/>
          </a:prstGeom>
        </p:spPr>
      </p:pic>
    </p:spTree>
    <p:extLst>
      <p:ext uri="{BB962C8B-B14F-4D97-AF65-F5344CB8AC3E}">
        <p14:creationId xmlns:p14="http://schemas.microsoft.com/office/powerpoint/2010/main" val="250941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F301EB-5E12-6243-9134-641F84A9C138}"/>
              </a:ext>
            </a:extLst>
          </p:cNvPr>
          <p:cNvPicPr>
            <a:picLocks noChangeAspect="1"/>
          </p:cNvPicPr>
          <p:nvPr/>
        </p:nvPicPr>
        <p:blipFill>
          <a:blip r:embed="rId3"/>
          <a:stretch>
            <a:fillRect/>
          </a:stretch>
        </p:blipFill>
        <p:spPr>
          <a:xfrm>
            <a:off x="22742" y="0"/>
            <a:ext cx="9098515" cy="5143500"/>
          </a:xfrm>
          <a:prstGeom prst="rect">
            <a:avLst/>
          </a:prstGeom>
        </p:spPr>
      </p:pic>
    </p:spTree>
    <p:extLst>
      <p:ext uri="{BB962C8B-B14F-4D97-AF65-F5344CB8AC3E}">
        <p14:creationId xmlns:p14="http://schemas.microsoft.com/office/powerpoint/2010/main" val="321500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3BE230BE-F450-2447-882D-DABF04ECDA3C}"/>
              </a:ext>
            </a:extLst>
          </p:cNvPr>
          <p:cNvPicPr>
            <a:picLocks noChangeAspect="1"/>
          </p:cNvPicPr>
          <p:nvPr/>
        </p:nvPicPr>
        <p:blipFill>
          <a:blip r:embed="rId3"/>
          <a:stretch>
            <a:fillRect/>
          </a:stretch>
        </p:blipFill>
        <p:spPr>
          <a:xfrm>
            <a:off x="910479" y="342297"/>
            <a:ext cx="7411640" cy="669355"/>
          </a:xfrm>
          <a:prstGeom prst="rect">
            <a:avLst/>
          </a:prstGeom>
        </p:spPr>
      </p:pic>
      <p:sp>
        <p:nvSpPr>
          <p:cNvPr id="6" name="AutoShape 4">
            <a:extLst>
              <a:ext uri="{FF2B5EF4-FFF2-40B4-BE49-F238E27FC236}">
                <a16:creationId xmlns:a16="http://schemas.microsoft.com/office/drawing/2014/main" id="{35D98C45-52A0-1A44-AA87-2FD963009D93}"/>
              </a:ext>
            </a:extLst>
          </p:cNvPr>
          <p:cNvSpPr>
            <a:spLocks noChangeAspect="1" noChangeArrowheads="1"/>
          </p:cNvSpPr>
          <p:nvPr/>
        </p:nvSpPr>
        <p:spPr bwMode="auto">
          <a:xfrm>
            <a:off x="4419600" y="1047750"/>
            <a:ext cx="1676400" cy="167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a:extLst>
              <a:ext uri="{FF2B5EF4-FFF2-40B4-BE49-F238E27FC236}">
                <a16:creationId xmlns:a16="http://schemas.microsoft.com/office/drawing/2014/main" id="{CD48D2FC-452C-7547-BA88-1AD7CF194257}"/>
              </a:ext>
            </a:extLst>
          </p:cNvPr>
          <p:cNvSpPr>
            <a:spLocks noChangeAspect="1" noChangeArrowheads="1"/>
          </p:cNvSpPr>
          <p:nvPr/>
        </p:nvSpPr>
        <p:spPr bwMode="auto">
          <a:xfrm>
            <a:off x="4572000" y="1200150"/>
            <a:ext cx="1676400" cy="167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a:extLst>
              <a:ext uri="{FF2B5EF4-FFF2-40B4-BE49-F238E27FC236}">
                <a16:creationId xmlns:a16="http://schemas.microsoft.com/office/drawing/2014/main" id="{910AE475-A05B-4742-87F3-CE44E1ED45D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a:extLst>
              <a:ext uri="{FF2B5EF4-FFF2-40B4-BE49-F238E27FC236}">
                <a16:creationId xmlns:a16="http://schemas.microsoft.com/office/drawing/2014/main" id="{D7BCC093-F79D-AB49-A08E-98B3C521E0C9}"/>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ADE74770-41B0-404A-BD17-FB2A1055095C}"/>
              </a:ext>
            </a:extLst>
          </p:cNvPr>
          <p:cNvSpPr/>
          <p:nvPr/>
        </p:nvSpPr>
        <p:spPr>
          <a:xfrm>
            <a:off x="922511" y="294170"/>
            <a:ext cx="7423673" cy="72263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35AC4569-3D50-D54D-B5E6-ABF93435A4E3}"/>
              </a:ext>
            </a:extLst>
          </p:cNvPr>
          <p:cNvPicPr>
            <a:picLocks noChangeAspect="1"/>
          </p:cNvPicPr>
          <p:nvPr/>
        </p:nvPicPr>
        <p:blipFill>
          <a:blip r:embed="rId4"/>
          <a:stretch>
            <a:fillRect/>
          </a:stretch>
        </p:blipFill>
        <p:spPr>
          <a:xfrm>
            <a:off x="970044" y="1152021"/>
            <a:ext cx="7352075" cy="3886559"/>
          </a:xfrm>
          <a:prstGeom prst="rect">
            <a:avLst/>
          </a:prstGeom>
        </p:spPr>
      </p:pic>
    </p:spTree>
    <p:extLst>
      <p:ext uri="{BB962C8B-B14F-4D97-AF65-F5344CB8AC3E}">
        <p14:creationId xmlns:p14="http://schemas.microsoft.com/office/powerpoint/2010/main" val="3085610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616C44-4596-FE4C-B889-11AAD4F2B979}"/>
              </a:ext>
            </a:extLst>
          </p:cNvPr>
          <p:cNvPicPr>
            <a:picLocks noChangeAspect="1"/>
          </p:cNvPicPr>
          <p:nvPr/>
        </p:nvPicPr>
        <p:blipFill>
          <a:blip r:embed="rId3"/>
          <a:stretch>
            <a:fillRect/>
          </a:stretch>
        </p:blipFill>
        <p:spPr>
          <a:xfrm>
            <a:off x="26044" y="0"/>
            <a:ext cx="9091912" cy="5143500"/>
          </a:xfrm>
          <a:prstGeom prst="rect">
            <a:avLst/>
          </a:prstGeom>
        </p:spPr>
      </p:pic>
    </p:spTree>
    <p:extLst>
      <p:ext uri="{BB962C8B-B14F-4D97-AF65-F5344CB8AC3E}">
        <p14:creationId xmlns:p14="http://schemas.microsoft.com/office/powerpoint/2010/main" val="2119526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6EE1E3-2800-B743-B6A2-943394FB6E6D}"/>
              </a:ext>
            </a:extLst>
          </p:cNvPr>
          <p:cNvPicPr>
            <a:picLocks noChangeAspect="1"/>
          </p:cNvPicPr>
          <p:nvPr/>
        </p:nvPicPr>
        <p:blipFill>
          <a:blip r:embed="rId3"/>
          <a:stretch>
            <a:fillRect/>
          </a:stretch>
        </p:blipFill>
        <p:spPr>
          <a:xfrm>
            <a:off x="241173" y="0"/>
            <a:ext cx="8732427" cy="5066522"/>
          </a:xfrm>
          <a:prstGeom prst="rect">
            <a:avLst/>
          </a:prstGeom>
        </p:spPr>
      </p:pic>
      <p:sp>
        <p:nvSpPr>
          <p:cNvPr id="5" name="Rectangle 4">
            <a:extLst>
              <a:ext uri="{FF2B5EF4-FFF2-40B4-BE49-F238E27FC236}">
                <a16:creationId xmlns:a16="http://schemas.microsoft.com/office/drawing/2014/main" id="{465AD296-263F-AE4C-B151-CB6EAFA96B58}"/>
              </a:ext>
            </a:extLst>
          </p:cNvPr>
          <p:cNvSpPr/>
          <p:nvPr/>
        </p:nvSpPr>
        <p:spPr>
          <a:xfrm>
            <a:off x="241173" y="0"/>
            <a:ext cx="8732427" cy="514350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8460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A784E3F-8E03-224B-AA5C-1D1B5CA0F862}"/>
              </a:ext>
            </a:extLst>
          </p:cNvPr>
          <p:cNvSpPr txBox="1"/>
          <p:nvPr/>
        </p:nvSpPr>
        <p:spPr>
          <a:xfrm>
            <a:off x="-661739" y="415981"/>
            <a:ext cx="10467473" cy="1569660"/>
          </a:xfrm>
          <a:prstGeom prst="rect">
            <a:avLst/>
          </a:prstGeom>
          <a:noFill/>
        </p:spPr>
        <p:txBody>
          <a:bodyPr wrap="square" rtlCol="0">
            <a:spAutoFit/>
          </a:bodyPr>
          <a:lstStyle/>
          <a:p>
            <a:pPr algn="ctr"/>
            <a:r>
              <a:rPr lang="en-US" sz="3200" dirty="0">
                <a:solidFill>
                  <a:schemeClr val="bg1"/>
                </a:solidFill>
              </a:rPr>
              <a:t>Modern GUIs</a:t>
            </a:r>
          </a:p>
          <a:p>
            <a:pPr algn="ctr"/>
            <a:r>
              <a:rPr lang="en-US" sz="3200" dirty="0">
                <a:solidFill>
                  <a:schemeClr val="bg1"/>
                </a:solidFill>
              </a:rPr>
              <a:t>Traditional Interfaces</a:t>
            </a:r>
          </a:p>
          <a:p>
            <a:pPr algn="ctr"/>
            <a:r>
              <a:rPr lang="en-US" sz="3200" dirty="0">
                <a:solidFill>
                  <a:schemeClr val="bg1"/>
                </a:solidFill>
              </a:rPr>
              <a:t>Side by side in a web browser</a:t>
            </a:r>
          </a:p>
        </p:txBody>
      </p:sp>
      <p:sp>
        <p:nvSpPr>
          <p:cNvPr id="5" name="TextBox 4">
            <a:extLst>
              <a:ext uri="{FF2B5EF4-FFF2-40B4-BE49-F238E27FC236}">
                <a16:creationId xmlns:a16="http://schemas.microsoft.com/office/drawing/2014/main" id="{210098C8-7D39-B344-AA0D-C00E6D2F3245}"/>
              </a:ext>
            </a:extLst>
          </p:cNvPr>
          <p:cNvSpPr txBox="1"/>
          <p:nvPr/>
        </p:nvSpPr>
        <p:spPr>
          <a:xfrm>
            <a:off x="-661739" y="2324104"/>
            <a:ext cx="10467473" cy="1077218"/>
          </a:xfrm>
          <a:prstGeom prst="rect">
            <a:avLst/>
          </a:prstGeom>
          <a:noFill/>
        </p:spPr>
        <p:txBody>
          <a:bodyPr wrap="square" rtlCol="0">
            <a:spAutoFit/>
          </a:bodyPr>
          <a:lstStyle/>
          <a:p>
            <a:pPr algn="ctr"/>
            <a:r>
              <a:rPr lang="en-US" sz="3200" dirty="0">
                <a:solidFill>
                  <a:schemeClr val="bg1"/>
                </a:solidFill>
              </a:rPr>
              <a:t>Single sign-on</a:t>
            </a:r>
          </a:p>
          <a:p>
            <a:pPr algn="ctr"/>
            <a:r>
              <a:rPr lang="en-US" sz="3200" dirty="0">
                <a:solidFill>
                  <a:schemeClr val="bg1"/>
                </a:solidFill>
              </a:rPr>
              <a:t>App to app launching </a:t>
            </a:r>
          </a:p>
        </p:txBody>
      </p:sp>
      <p:sp>
        <p:nvSpPr>
          <p:cNvPr id="6" name="TextBox 5">
            <a:extLst>
              <a:ext uri="{FF2B5EF4-FFF2-40B4-BE49-F238E27FC236}">
                <a16:creationId xmlns:a16="http://schemas.microsoft.com/office/drawing/2014/main" id="{7B497585-F4AC-9B44-9D93-54059789801D}"/>
              </a:ext>
            </a:extLst>
          </p:cNvPr>
          <p:cNvSpPr txBox="1"/>
          <p:nvPr/>
        </p:nvSpPr>
        <p:spPr>
          <a:xfrm>
            <a:off x="-346427" y="4015186"/>
            <a:ext cx="10467473" cy="584775"/>
          </a:xfrm>
          <a:prstGeom prst="rect">
            <a:avLst/>
          </a:prstGeom>
          <a:noFill/>
        </p:spPr>
        <p:txBody>
          <a:bodyPr wrap="square" rtlCol="0">
            <a:spAutoFit/>
          </a:bodyPr>
          <a:lstStyle/>
          <a:p>
            <a:pPr algn="ctr"/>
            <a:r>
              <a:rPr lang="en-US" sz="3200" dirty="0">
                <a:solidFill>
                  <a:schemeClr val="bg1"/>
                </a:solidFill>
              </a:rPr>
              <a:t>All of the old with all of the new </a:t>
            </a:r>
          </a:p>
        </p:txBody>
      </p:sp>
    </p:spTree>
    <p:extLst>
      <p:ext uri="{BB962C8B-B14F-4D97-AF65-F5344CB8AC3E}">
        <p14:creationId xmlns:p14="http://schemas.microsoft.com/office/powerpoint/2010/main" val="1984274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fade">
                                      <p:cBhvr>
                                        <p:cTn id="27" dur="500"/>
                                        <p:tgtEl>
                                          <p:spTgt spid="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0" end="0"/>
                                            </p:txEl>
                                          </p:spTgt>
                                        </p:tgtEl>
                                        <p:attrNameLst>
                                          <p:attrName>style.visibility</p:attrName>
                                        </p:attrNameLst>
                                      </p:cBhvr>
                                      <p:to>
                                        <p:strVal val="visible"/>
                                      </p:to>
                                    </p:set>
                                    <p:animEffect transition="in" filter="fade">
                                      <p:cBhvr>
                                        <p:cTn id="3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0E1DBE-BEA3-7C4F-AC23-804B565B7271}"/>
              </a:ext>
            </a:extLst>
          </p:cNvPr>
          <p:cNvSpPr>
            <a:spLocks noGrp="1"/>
          </p:cNvSpPr>
          <p:nvPr>
            <p:ph type="sldNum" sz="quarter" idx="4294967295"/>
          </p:nvPr>
        </p:nvSpPr>
        <p:spPr>
          <a:xfrm>
            <a:off x="0" y="0"/>
            <a:ext cx="0" cy="0"/>
          </a:xfrm>
        </p:spPr>
        <p:txBody>
          <a:bodyPr/>
          <a:lstStyle/>
          <a:p>
            <a:fld id="{E9E6C42D-3C73-654B-9208-A448ACCDDB6A}" type="slidenum">
              <a:rPr lang="en-US" smtClean="0"/>
              <a:t>43</a:t>
            </a:fld>
            <a:endParaRPr lang="en-US"/>
          </a:p>
        </p:txBody>
      </p:sp>
      <p:pic>
        <p:nvPicPr>
          <p:cNvPr id="3" name="Picture 2">
            <a:extLst>
              <a:ext uri="{FF2B5EF4-FFF2-40B4-BE49-F238E27FC236}">
                <a16:creationId xmlns:a16="http://schemas.microsoft.com/office/drawing/2014/main" id="{74556D67-7B80-BE47-A27C-96315D1C176F}"/>
              </a:ext>
            </a:extLst>
          </p:cNvPr>
          <p:cNvPicPr>
            <a:picLocks noChangeAspect="1"/>
          </p:cNvPicPr>
          <p:nvPr/>
        </p:nvPicPr>
        <p:blipFill>
          <a:blip r:embed="rId3"/>
          <a:stretch>
            <a:fillRect/>
          </a:stretch>
        </p:blipFill>
        <p:spPr>
          <a:xfrm>
            <a:off x="188088" y="335334"/>
            <a:ext cx="1853066" cy="1386811"/>
          </a:xfrm>
          <a:prstGeom prst="rect">
            <a:avLst/>
          </a:prstGeom>
        </p:spPr>
      </p:pic>
      <p:pic>
        <p:nvPicPr>
          <p:cNvPr id="7" name="Picture 6">
            <a:extLst>
              <a:ext uri="{FF2B5EF4-FFF2-40B4-BE49-F238E27FC236}">
                <a16:creationId xmlns:a16="http://schemas.microsoft.com/office/drawing/2014/main" id="{49B9F157-17A3-2043-9141-8BD8ED443E39}"/>
              </a:ext>
            </a:extLst>
          </p:cNvPr>
          <p:cNvPicPr>
            <a:picLocks noChangeAspect="1"/>
          </p:cNvPicPr>
          <p:nvPr/>
        </p:nvPicPr>
        <p:blipFill>
          <a:blip r:embed="rId4"/>
          <a:stretch>
            <a:fillRect/>
          </a:stretch>
        </p:blipFill>
        <p:spPr>
          <a:xfrm>
            <a:off x="188089" y="2118946"/>
            <a:ext cx="2708292" cy="2689220"/>
          </a:xfrm>
          <a:prstGeom prst="rect">
            <a:avLst/>
          </a:prstGeom>
        </p:spPr>
      </p:pic>
      <p:pic>
        <p:nvPicPr>
          <p:cNvPr id="6" name="Picture 5">
            <a:extLst>
              <a:ext uri="{FF2B5EF4-FFF2-40B4-BE49-F238E27FC236}">
                <a16:creationId xmlns:a16="http://schemas.microsoft.com/office/drawing/2014/main" id="{E9F76C5B-73EE-1F42-9F6F-F54432C6EEFA}"/>
              </a:ext>
            </a:extLst>
          </p:cNvPr>
          <p:cNvPicPr>
            <a:picLocks noChangeAspect="1"/>
          </p:cNvPicPr>
          <p:nvPr/>
        </p:nvPicPr>
        <p:blipFill>
          <a:blip r:embed="rId5"/>
          <a:stretch>
            <a:fillRect/>
          </a:stretch>
        </p:blipFill>
        <p:spPr>
          <a:xfrm>
            <a:off x="3238465" y="1708957"/>
            <a:ext cx="5717447" cy="3168418"/>
          </a:xfrm>
          <a:prstGeom prst="rect">
            <a:avLst/>
          </a:prstGeom>
        </p:spPr>
      </p:pic>
      <p:pic>
        <p:nvPicPr>
          <p:cNvPr id="8" name="Picture 7">
            <a:extLst>
              <a:ext uri="{FF2B5EF4-FFF2-40B4-BE49-F238E27FC236}">
                <a16:creationId xmlns:a16="http://schemas.microsoft.com/office/drawing/2014/main" id="{A7DE3346-FF1C-CF45-94C2-77B09BC7E11A}"/>
              </a:ext>
            </a:extLst>
          </p:cNvPr>
          <p:cNvPicPr>
            <a:picLocks noChangeAspect="1"/>
          </p:cNvPicPr>
          <p:nvPr/>
        </p:nvPicPr>
        <p:blipFill>
          <a:blip r:embed="rId6"/>
          <a:stretch>
            <a:fillRect/>
          </a:stretch>
        </p:blipFill>
        <p:spPr>
          <a:xfrm>
            <a:off x="2361681" y="548664"/>
            <a:ext cx="6594231" cy="960149"/>
          </a:xfrm>
          <a:prstGeom prst="rect">
            <a:avLst/>
          </a:prstGeom>
        </p:spPr>
      </p:pic>
      <p:sp>
        <p:nvSpPr>
          <p:cNvPr id="9" name="Rectangle 8">
            <a:extLst>
              <a:ext uri="{FF2B5EF4-FFF2-40B4-BE49-F238E27FC236}">
                <a16:creationId xmlns:a16="http://schemas.microsoft.com/office/drawing/2014/main" id="{899615B7-7F1E-4E46-8E3D-9CF0BBEA295A}"/>
              </a:ext>
            </a:extLst>
          </p:cNvPr>
          <p:cNvSpPr/>
          <p:nvPr/>
        </p:nvSpPr>
        <p:spPr>
          <a:xfrm>
            <a:off x="6749978" y="548664"/>
            <a:ext cx="1134390" cy="960149"/>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D22671B-A533-1242-94F1-9CDD30127F25}"/>
              </a:ext>
            </a:extLst>
          </p:cNvPr>
          <p:cNvSpPr/>
          <p:nvPr/>
        </p:nvSpPr>
        <p:spPr>
          <a:xfrm>
            <a:off x="7868818" y="548664"/>
            <a:ext cx="1134390" cy="960149"/>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BB59FA6-F769-D649-820C-CB1DA0D2A680}"/>
              </a:ext>
            </a:extLst>
          </p:cNvPr>
          <p:cNvSpPr/>
          <p:nvPr/>
        </p:nvSpPr>
        <p:spPr>
          <a:xfrm>
            <a:off x="188087" y="3322613"/>
            <a:ext cx="1967283" cy="521599"/>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F52C0F-5C19-664C-91C9-1C7116584ED1}"/>
              </a:ext>
            </a:extLst>
          </p:cNvPr>
          <p:cNvSpPr/>
          <p:nvPr/>
        </p:nvSpPr>
        <p:spPr>
          <a:xfrm>
            <a:off x="3238465" y="1694321"/>
            <a:ext cx="5717446" cy="3168418"/>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6836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06BCB7-88ED-FA41-B74E-FB2593D663F1}"/>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2DFC4E20-7357-8740-B27C-C6D67A5E8281}"/>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08595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0E1DBE-BEA3-7C4F-AC23-804B565B7271}"/>
              </a:ext>
            </a:extLst>
          </p:cNvPr>
          <p:cNvSpPr>
            <a:spLocks noGrp="1"/>
          </p:cNvSpPr>
          <p:nvPr>
            <p:ph type="sldNum" sz="quarter" idx="4294967295"/>
          </p:nvPr>
        </p:nvSpPr>
        <p:spPr>
          <a:xfrm>
            <a:off x="0" y="0"/>
            <a:ext cx="0" cy="0"/>
          </a:xfrm>
        </p:spPr>
        <p:txBody>
          <a:bodyPr/>
          <a:lstStyle/>
          <a:p>
            <a:fld id="{E9E6C42D-3C73-654B-9208-A448ACCDDB6A}" type="slidenum">
              <a:rPr lang="en-US" smtClean="0"/>
              <a:t>45</a:t>
            </a:fld>
            <a:endParaRPr lang="en-US"/>
          </a:p>
        </p:txBody>
      </p:sp>
    </p:spTree>
    <p:extLst>
      <p:ext uri="{BB962C8B-B14F-4D97-AF65-F5344CB8AC3E}">
        <p14:creationId xmlns:p14="http://schemas.microsoft.com/office/powerpoint/2010/main" val="2326910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0E1DBE-BEA3-7C4F-AC23-804B565B7271}"/>
              </a:ext>
            </a:extLst>
          </p:cNvPr>
          <p:cNvSpPr>
            <a:spLocks noGrp="1"/>
          </p:cNvSpPr>
          <p:nvPr>
            <p:ph type="sldNum" sz="quarter" idx="4294967295"/>
          </p:nvPr>
        </p:nvSpPr>
        <p:spPr>
          <a:xfrm>
            <a:off x="0" y="0"/>
            <a:ext cx="0" cy="0"/>
          </a:xfrm>
        </p:spPr>
        <p:txBody>
          <a:bodyPr/>
          <a:lstStyle/>
          <a:p>
            <a:fld id="{E9E6C42D-3C73-654B-9208-A448ACCDDB6A}" type="slidenum">
              <a:rPr lang="en-US" smtClean="0"/>
              <a:t>46</a:t>
            </a:fld>
            <a:endParaRPr lang="en-US"/>
          </a:p>
        </p:txBody>
      </p:sp>
    </p:spTree>
    <p:extLst>
      <p:ext uri="{BB962C8B-B14F-4D97-AF65-F5344CB8AC3E}">
        <p14:creationId xmlns:p14="http://schemas.microsoft.com/office/powerpoint/2010/main" val="1519487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0E1DBE-BEA3-7C4F-AC23-804B565B7271}"/>
              </a:ext>
            </a:extLst>
          </p:cNvPr>
          <p:cNvSpPr>
            <a:spLocks noGrp="1"/>
          </p:cNvSpPr>
          <p:nvPr>
            <p:ph type="sldNum" sz="quarter" idx="4294967295"/>
          </p:nvPr>
        </p:nvSpPr>
        <p:spPr>
          <a:xfrm>
            <a:off x="0" y="0"/>
            <a:ext cx="0" cy="0"/>
          </a:xfrm>
        </p:spPr>
        <p:txBody>
          <a:bodyPr/>
          <a:lstStyle/>
          <a:p>
            <a:fld id="{E9E6C42D-3C73-654B-9208-A448ACCDDB6A}" type="slidenum">
              <a:rPr lang="en-US" smtClean="0"/>
              <a:t>47</a:t>
            </a:fld>
            <a:endParaRPr lang="en-US"/>
          </a:p>
        </p:txBody>
      </p:sp>
      <p:pic>
        <p:nvPicPr>
          <p:cNvPr id="2" name="Picture 1">
            <a:extLst>
              <a:ext uri="{FF2B5EF4-FFF2-40B4-BE49-F238E27FC236}">
                <a16:creationId xmlns:a16="http://schemas.microsoft.com/office/drawing/2014/main" id="{4A157FB4-3404-EC42-B0F3-F30B8A977DA3}"/>
              </a:ext>
            </a:extLst>
          </p:cNvPr>
          <p:cNvPicPr>
            <a:picLocks noChangeAspect="1"/>
          </p:cNvPicPr>
          <p:nvPr/>
        </p:nvPicPr>
        <p:blipFill>
          <a:blip r:embed="rId2"/>
          <a:stretch>
            <a:fillRect/>
          </a:stretch>
        </p:blipFill>
        <p:spPr>
          <a:xfrm>
            <a:off x="266552" y="2210023"/>
            <a:ext cx="2253364" cy="1627030"/>
          </a:xfrm>
          <a:prstGeom prst="rect">
            <a:avLst/>
          </a:prstGeom>
        </p:spPr>
      </p:pic>
      <p:pic>
        <p:nvPicPr>
          <p:cNvPr id="3" name="Picture 2">
            <a:extLst>
              <a:ext uri="{FF2B5EF4-FFF2-40B4-BE49-F238E27FC236}">
                <a16:creationId xmlns:a16="http://schemas.microsoft.com/office/drawing/2014/main" id="{6F4B6E80-1CD7-734E-AEDB-C6D739B745DC}"/>
              </a:ext>
            </a:extLst>
          </p:cNvPr>
          <p:cNvPicPr>
            <a:picLocks noChangeAspect="1"/>
          </p:cNvPicPr>
          <p:nvPr/>
        </p:nvPicPr>
        <p:blipFill>
          <a:blip r:embed="rId3"/>
          <a:stretch>
            <a:fillRect/>
          </a:stretch>
        </p:blipFill>
        <p:spPr>
          <a:xfrm>
            <a:off x="2689299" y="2131557"/>
            <a:ext cx="6188149" cy="2336854"/>
          </a:xfrm>
          <a:prstGeom prst="rect">
            <a:avLst/>
          </a:prstGeom>
        </p:spPr>
      </p:pic>
      <p:pic>
        <p:nvPicPr>
          <p:cNvPr id="5" name="Picture 4">
            <a:extLst>
              <a:ext uri="{FF2B5EF4-FFF2-40B4-BE49-F238E27FC236}">
                <a16:creationId xmlns:a16="http://schemas.microsoft.com/office/drawing/2014/main" id="{AD8E8C1A-7FFC-164B-83C7-FEC87F66B5AC}"/>
              </a:ext>
            </a:extLst>
          </p:cNvPr>
          <p:cNvPicPr>
            <a:picLocks noChangeAspect="1"/>
          </p:cNvPicPr>
          <p:nvPr/>
        </p:nvPicPr>
        <p:blipFill>
          <a:blip r:embed="rId4"/>
          <a:stretch>
            <a:fillRect/>
          </a:stretch>
        </p:blipFill>
        <p:spPr>
          <a:xfrm>
            <a:off x="445829" y="1167267"/>
            <a:ext cx="8495414" cy="471123"/>
          </a:xfrm>
          <a:prstGeom prst="rect">
            <a:avLst/>
          </a:prstGeom>
        </p:spPr>
      </p:pic>
    </p:spTree>
    <p:extLst>
      <p:ext uri="{BB962C8B-B14F-4D97-AF65-F5344CB8AC3E}">
        <p14:creationId xmlns:p14="http://schemas.microsoft.com/office/powerpoint/2010/main" val="2460598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0E1DBE-BEA3-7C4F-AC23-804B565B7271}"/>
              </a:ext>
            </a:extLst>
          </p:cNvPr>
          <p:cNvSpPr>
            <a:spLocks noGrp="1"/>
          </p:cNvSpPr>
          <p:nvPr>
            <p:ph type="sldNum" sz="quarter" idx="4294967295"/>
          </p:nvPr>
        </p:nvSpPr>
        <p:spPr>
          <a:xfrm>
            <a:off x="0" y="0"/>
            <a:ext cx="0" cy="0"/>
          </a:xfrm>
        </p:spPr>
        <p:txBody>
          <a:bodyPr/>
          <a:lstStyle/>
          <a:p>
            <a:fld id="{E9E6C42D-3C73-654B-9208-A448ACCDDB6A}" type="slidenum">
              <a:rPr lang="en-US" smtClean="0"/>
              <a:t>48</a:t>
            </a:fld>
            <a:endParaRPr lang="en-US"/>
          </a:p>
        </p:txBody>
      </p:sp>
    </p:spTree>
    <p:extLst>
      <p:ext uri="{BB962C8B-B14F-4D97-AF65-F5344CB8AC3E}">
        <p14:creationId xmlns:p14="http://schemas.microsoft.com/office/powerpoint/2010/main" val="2615917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040124-751D-3148-833E-6FF5F9744BAF}"/>
              </a:ext>
            </a:extLst>
          </p:cNvPr>
          <p:cNvPicPr>
            <a:picLocks noChangeAspect="1"/>
          </p:cNvPicPr>
          <p:nvPr/>
        </p:nvPicPr>
        <p:blipFill>
          <a:blip r:embed="rId3"/>
          <a:stretch>
            <a:fillRect/>
          </a:stretch>
        </p:blipFill>
        <p:spPr>
          <a:xfrm>
            <a:off x="922511" y="270106"/>
            <a:ext cx="7399608" cy="746694"/>
          </a:xfrm>
          <a:prstGeom prst="rect">
            <a:avLst/>
          </a:prstGeom>
        </p:spPr>
      </p:pic>
      <p:sp>
        <p:nvSpPr>
          <p:cNvPr id="6" name="AutoShape 4">
            <a:extLst>
              <a:ext uri="{FF2B5EF4-FFF2-40B4-BE49-F238E27FC236}">
                <a16:creationId xmlns:a16="http://schemas.microsoft.com/office/drawing/2014/main" id="{35D98C45-52A0-1A44-AA87-2FD963009D93}"/>
              </a:ext>
            </a:extLst>
          </p:cNvPr>
          <p:cNvSpPr>
            <a:spLocks noChangeAspect="1" noChangeArrowheads="1"/>
          </p:cNvSpPr>
          <p:nvPr/>
        </p:nvSpPr>
        <p:spPr bwMode="auto">
          <a:xfrm>
            <a:off x="4419600" y="1047750"/>
            <a:ext cx="1676400" cy="167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a:extLst>
              <a:ext uri="{FF2B5EF4-FFF2-40B4-BE49-F238E27FC236}">
                <a16:creationId xmlns:a16="http://schemas.microsoft.com/office/drawing/2014/main" id="{CD48D2FC-452C-7547-BA88-1AD7CF194257}"/>
              </a:ext>
            </a:extLst>
          </p:cNvPr>
          <p:cNvSpPr>
            <a:spLocks noChangeAspect="1" noChangeArrowheads="1"/>
          </p:cNvSpPr>
          <p:nvPr/>
        </p:nvSpPr>
        <p:spPr bwMode="auto">
          <a:xfrm>
            <a:off x="4572000" y="1200150"/>
            <a:ext cx="1676400" cy="167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a:extLst>
              <a:ext uri="{FF2B5EF4-FFF2-40B4-BE49-F238E27FC236}">
                <a16:creationId xmlns:a16="http://schemas.microsoft.com/office/drawing/2014/main" id="{910AE475-A05B-4742-87F3-CE44E1ED45D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a:extLst>
              <a:ext uri="{FF2B5EF4-FFF2-40B4-BE49-F238E27FC236}">
                <a16:creationId xmlns:a16="http://schemas.microsoft.com/office/drawing/2014/main" id="{D7BCC093-F79D-AB49-A08E-98B3C521E0C9}"/>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ADE74770-41B0-404A-BD17-FB2A1055095C}"/>
              </a:ext>
            </a:extLst>
          </p:cNvPr>
          <p:cNvSpPr/>
          <p:nvPr/>
        </p:nvSpPr>
        <p:spPr>
          <a:xfrm>
            <a:off x="922511" y="270106"/>
            <a:ext cx="7423673" cy="72263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914861F-4FB9-664D-A446-F842960701FE}"/>
              </a:ext>
            </a:extLst>
          </p:cNvPr>
          <p:cNvPicPr>
            <a:picLocks noChangeAspect="1"/>
          </p:cNvPicPr>
          <p:nvPr/>
        </p:nvPicPr>
        <p:blipFill>
          <a:blip r:embed="rId4"/>
          <a:stretch>
            <a:fillRect/>
          </a:stretch>
        </p:blipFill>
        <p:spPr>
          <a:xfrm>
            <a:off x="1005823" y="1152022"/>
            <a:ext cx="7232984" cy="3854705"/>
          </a:xfrm>
          <a:prstGeom prst="rect">
            <a:avLst/>
          </a:prstGeom>
        </p:spPr>
      </p:pic>
    </p:spTree>
    <p:extLst>
      <p:ext uri="{BB962C8B-B14F-4D97-AF65-F5344CB8AC3E}">
        <p14:creationId xmlns:p14="http://schemas.microsoft.com/office/powerpoint/2010/main" val="2464510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FB0F3A-8BB5-1C4B-836C-8C6737E2F0B9}"/>
              </a:ext>
            </a:extLst>
          </p:cNvPr>
          <p:cNvSpPr/>
          <p:nvPr/>
        </p:nvSpPr>
        <p:spPr>
          <a:xfrm>
            <a:off x="57824" y="1145136"/>
            <a:ext cx="8965860" cy="3847969"/>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5F8E8C0-0AA5-F04F-9AFF-AB231BC25DCA}"/>
              </a:ext>
            </a:extLst>
          </p:cNvPr>
          <p:cNvPicPr>
            <a:picLocks noChangeAspect="1"/>
          </p:cNvPicPr>
          <p:nvPr/>
        </p:nvPicPr>
        <p:blipFill>
          <a:blip r:embed="rId3"/>
          <a:stretch>
            <a:fillRect/>
          </a:stretch>
        </p:blipFill>
        <p:spPr>
          <a:xfrm>
            <a:off x="958606" y="289321"/>
            <a:ext cx="7387577" cy="722629"/>
          </a:xfrm>
          <a:prstGeom prst="rect">
            <a:avLst/>
          </a:prstGeom>
        </p:spPr>
      </p:pic>
      <p:sp>
        <p:nvSpPr>
          <p:cNvPr id="6" name="AutoShape 4">
            <a:extLst>
              <a:ext uri="{FF2B5EF4-FFF2-40B4-BE49-F238E27FC236}">
                <a16:creationId xmlns:a16="http://schemas.microsoft.com/office/drawing/2014/main" id="{35D98C45-52A0-1A44-AA87-2FD963009D93}"/>
              </a:ext>
            </a:extLst>
          </p:cNvPr>
          <p:cNvSpPr>
            <a:spLocks noChangeAspect="1" noChangeArrowheads="1"/>
          </p:cNvSpPr>
          <p:nvPr/>
        </p:nvSpPr>
        <p:spPr bwMode="auto">
          <a:xfrm>
            <a:off x="4419600" y="1047750"/>
            <a:ext cx="1676400" cy="167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a:extLst>
              <a:ext uri="{FF2B5EF4-FFF2-40B4-BE49-F238E27FC236}">
                <a16:creationId xmlns:a16="http://schemas.microsoft.com/office/drawing/2014/main" id="{CD48D2FC-452C-7547-BA88-1AD7CF194257}"/>
              </a:ext>
            </a:extLst>
          </p:cNvPr>
          <p:cNvSpPr>
            <a:spLocks noChangeAspect="1" noChangeArrowheads="1"/>
          </p:cNvSpPr>
          <p:nvPr/>
        </p:nvSpPr>
        <p:spPr bwMode="auto">
          <a:xfrm>
            <a:off x="4572000" y="1200150"/>
            <a:ext cx="1676400" cy="167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a:extLst>
              <a:ext uri="{FF2B5EF4-FFF2-40B4-BE49-F238E27FC236}">
                <a16:creationId xmlns:a16="http://schemas.microsoft.com/office/drawing/2014/main" id="{910AE475-A05B-4742-87F3-CE44E1ED45D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a:extLst>
              <a:ext uri="{FF2B5EF4-FFF2-40B4-BE49-F238E27FC236}">
                <a16:creationId xmlns:a16="http://schemas.microsoft.com/office/drawing/2014/main" id="{D7BCC093-F79D-AB49-A08E-98B3C521E0C9}"/>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ADE74770-41B0-404A-BD17-FB2A1055095C}"/>
              </a:ext>
            </a:extLst>
          </p:cNvPr>
          <p:cNvSpPr/>
          <p:nvPr/>
        </p:nvSpPr>
        <p:spPr>
          <a:xfrm>
            <a:off x="922511" y="270106"/>
            <a:ext cx="7423673" cy="72263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39B66B9-FA54-A248-AA74-D68EDDECA1FD}"/>
              </a:ext>
            </a:extLst>
          </p:cNvPr>
          <p:cNvPicPr>
            <a:picLocks noChangeAspect="1"/>
          </p:cNvPicPr>
          <p:nvPr/>
        </p:nvPicPr>
        <p:blipFill>
          <a:blip r:embed="rId4"/>
          <a:stretch>
            <a:fillRect/>
          </a:stretch>
        </p:blipFill>
        <p:spPr>
          <a:xfrm>
            <a:off x="315196" y="1229225"/>
            <a:ext cx="4167329" cy="3657769"/>
          </a:xfrm>
          <a:prstGeom prst="rect">
            <a:avLst/>
          </a:prstGeom>
        </p:spPr>
      </p:pic>
      <p:pic>
        <p:nvPicPr>
          <p:cNvPr id="11" name="Picture 10">
            <a:extLst>
              <a:ext uri="{FF2B5EF4-FFF2-40B4-BE49-F238E27FC236}">
                <a16:creationId xmlns:a16="http://schemas.microsoft.com/office/drawing/2014/main" id="{832615B1-2D9D-C04C-8208-A5EA90FC053E}"/>
              </a:ext>
            </a:extLst>
          </p:cNvPr>
          <p:cNvPicPr>
            <a:picLocks noChangeAspect="1"/>
          </p:cNvPicPr>
          <p:nvPr/>
        </p:nvPicPr>
        <p:blipFill>
          <a:blip r:embed="rId5"/>
          <a:stretch>
            <a:fillRect/>
          </a:stretch>
        </p:blipFill>
        <p:spPr>
          <a:xfrm>
            <a:off x="4724400" y="1229226"/>
            <a:ext cx="4023932" cy="3657769"/>
          </a:xfrm>
          <a:prstGeom prst="rect">
            <a:avLst/>
          </a:prstGeom>
        </p:spPr>
      </p:pic>
    </p:spTree>
    <p:extLst>
      <p:ext uri="{BB962C8B-B14F-4D97-AF65-F5344CB8AC3E}">
        <p14:creationId xmlns:p14="http://schemas.microsoft.com/office/powerpoint/2010/main" val="4191688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BA4C28-98ED-1C45-AB50-994DE6705E27}"/>
              </a:ext>
            </a:extLst>
          </p:cNvPr>
          <p:cNvPicPr>
            <a:picLocks noChangeAspect="1"/>
          </p:cNvPicPr>
          <p:nvPr/>
        </p:nvPicPr>
        <p:blipFill>
          <a:blip r:embed="rId3"/>
          <a:stretch>
            <a:fillRect/>
          </a:stretch>
        </p:blipFill>
        <p:spPr>
          <a:xfrm>
            <a:off x="922511" y="270106"/>
            <a:ext cx="7423672" cy="722630"/>
          </a:xfrm>
          <a:prstGeom prst="rect">
            <a:avLst/>
          </a:prstGeom>
        </p:spPr>
      </p:pic>
      <p:sp>
        <p:nvSpPr>
          <p:cNvPr id="6" name="AutoShape 4">
            <a:extLst>
              <a:ext uri="{FF2B5EF4-FFF2-40B4-BE49-F238E27FC236}">
                <a16:creationId xmlns:a16="http://schemas.microsoft.com/office/drawing/2014/main" id="{35D98C45-52A0-1A44-AA87-2FD963009D93}"/>
              </a:ext>
            </a:extLst>
          </p:cNvPr>
          <p:cNvSpPr>
            <a:spLocks noChangeAspect="1" noChangeArrowheads="1"/>
          </p:cNvSpPr>
          <p:nvPr/>
        </p:nvSpPr>
        <p:spPr bwMode="auto">
          <a:xfrm>
            <a:off x="4419600" y="1047750"/>
            <a:ext cx="1676400" cy="167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a:extLst>
              <a:ext uri="{FF2B5EF4-FFF2-40B4-BE49-F238E27FC236}">
                <a16:creationId xmlns:a16="http://schemas.microsoft.com/office/drawing/2014/main" id="{CD48D2FC-452C-7547-BA88-1AD7CF194257}"/>
              </a:ext>
            </a:extLst>
          </p:cNvPr>
          <p:cNvSpPr>
            <a:spLocks noChangeAspect="1" noChangeArrowheads="1"/>
          </p:cNvSpPr>
          <p:nvPr/>
        </p:nvSpPr>
        <p:spPr bwMode="auto">
          <a:xfrm>
            <a:off x="4572000" y="1200150"/>
            <a:ext cx="1676400" cy="167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a:extLst>
              <a:ext uri="{FF2B5EF4-FFF2-40B4-BE49-F238E27FC236}">
                <a16:creationId xmlns:a16="http://schemas.microsoft.com/office/drawing/2014/main" id="{910AE475-A05B-4742-87F3-CE44E1ED45D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a:extLst>
              <a:ext uri="{FF2B5EF4-FFF2-40B4-BE49-F238E27FC236}">
                <a16:creationId xmlns:a16="http://schemas.microsoft.com/office/drawing/2014/main" id="{D7BCC093-F79D-AB49-A08E-98B3C521E0C9}"/>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ADE74770-41B0-404A-BD17-FB2A1055095C}"/>
              </a:ext>
            </a:extLst>
          </p:cNvPr>
          <p:cNvSpPr/>
          <p:nvPr/>
        </p:nvSpPr>
        <p:spPr>
          <a:xfrm>
            <a:off x="922511" y="270106"/>
            <a:ext cx="7423673" cy="72263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DB1D147-B674-8843-B620-BD2C61A66FF9}"/>
              </a:ext>
            </a:extLst>
          </p:cNvPr>
          <p:cNvPicPr>
            <a:picLocks noChangeAspect="1"/>
          </p:cNvPicPr>
          <p:nvPr/>
        </p:nvPicPr>
        <p:blipFill>
          <a:blip r:embed="rId4"/>
          <a:stretch>
            <a:fillRect/>
          </a:stretch>
        </p:blipFill>
        <p:spPr>
          <a:xfrm>
            <a:off x="1151024" y="1152022"/>
            <a:ext cx="7034463" cy="3918160"/>
          </a:xfrm>
          <a:prstGeom prst="rect">
            <a:avLst/>
          </a:prstGeom>
        </p:spPr>
      </p:pic>
    </p:spTree>
    <p:extLst>
      <p:ext uri="{BB962C8B-B14F-4D97-AF65-F5344CB8AC3E}">
        <p14:creationId xmlns:p14="http://schemas.microsoft.com/office/powerpoint/2010/main" val="3313997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B211C0-ABC3-C245-A109-3D44D031D7A3}"/>
              </a:ext>
            </a:extLst>
          </p:cNvPr>
          <p:cNvPicPr>
            <a:picLocks noChangeAspect="1"/>
          </p:cNvPicPr>
          <p:nvPr/>
        </p:nvPicPr>
        <p:blipFill>
          <a:blip r:embed="rId3"/>
          <a:stretch>
            <a:fillRect/>
          </a:stretch>
        </p:blipFill>
        <p:spPr>
          <a:xfrm>
            <a:off x="177629" y="160125"/>
            <a:ext cx="3650092" cy="2288643"/>
          </a:xfrm>
          <a:prstGeom prst="rect">
            <a:avLst/>
          </a:prstGeom>
        </p:spPr>
      </p:pic>
      <p:pic>
        <p:nvPicPr>
          <p:cNvPr id="6" name="Picture 5">
            <a:extLst>
              <a:ext uri="{FF2B5EF4-FFF2-40B4-BE49-F238E27FC236}">
                <a16:creationId xmlns:a16="http://schemas.microsoft.com/office/drawing/2014/main" id="{6D0ED466-86EC-1544-9779-BEA365E5E318}"/>
              </a:ext>
            </a:extLst>
          </p:cNvPr>
          <p:cNvPicPr>
            <a:picLocks noChangeAspect="1"/>
          </p:cNvPicPr>
          <p:nvPr/>
        </p:nvPicPr>
        <p:blipFill>
          <a:blip r:embed="rId4"/>
          <a:stretch>
            <a:fillRect/>
          </a:stretch>
        </p:blipFill>
        <p:spPr>
          <a:xfrm>
            <a:off x="4210491" y="153884"/>
            <a:ext cx="3859619" cy="2258793"/>
          </a:xfrm>
          <a:prstGeom prst="rect">
            <a:avLst/>
          </a:prstGeom>
        </p:spPr>
      </p:pic>
      <p:pic>
        <p:nvPicPr>
          <p:cNvPr id="7" name="Picture 6">
            <a:extLst>
              <a:ext uri="{FF2B5EF4-FFF2-40B4-BE49-F238E27FC236}">
                <a16:creationId xmlns:a16="http://schemas.microsoft.com/office/drawing/2014/main" id="{EC375481-4A9A-EA4D-9C86-C4DF70F4C89D}"/>
              </a:ext>
            </a:extLst>
          </p:cNvPr>
          <p:cNvPicPr>
            <a:picLocks noChangeAspect="1"/>
          </p:cNvPicPr>
          <p:nvPr/>
        </p:nvPicPr>
        <p:blipFill>
          <a:blip r:embed="rId5"/>
          <a:stretch>
            <a:fillRect/>
          </a:stretch>
        </p:blipFill>
        <p:spPr>
          <a:xfrm>
            <a:off x="177629" y="2730824"/>
            <a:ext cx="3654433" cy="2188339"/>
          </a:xfrm>
          <a:prstGeom prst="rect">
            <a:avLst/>
          </a:prstGeom>
        </p:spPr>
      </p:pic>
      <p:pic>
        <p:nvPicPr>
          <p:cNvPr id="8" name="Picture 7">
            <a:extLst>
              <a:ext uri="{FF2B5EF4-FFF2-40B4-BE49-F238E27FC236}">
                <a16:creationId xmlns:a16="http://schemas.microsoft.com/office/drawing/2014/main" id="{9CD7FA7A-609B-924F-9387-1717C43BCD23}"/>
              </a:ext>
            </a:extLst>
          </p:cNvPr>
          <p:cNvPicPr>
            <a:picLocks noChangeAspect="1"/>
          </p:cNvPicPr>
          <p:nvPr/>
        </p:nvPicPr>
        <p:blipFill>
          <a:blip r:embed="rId6"/>
          <a:stretch>
            <a:fillRect/>
          </a:stretch>
        </p:blipFill>
        <p:spPr>
          <a:xfrm>
            <a:off x="4210491" y="2730824"/>
            <a:ext cx="3828829" cy="2258792"/>
          </a:xfrm>
          <a:prstGeom prst="rect">
            <a:avLst/>
          </a:prstGeom>
        </p:spPr>
      </p:pic>
      <p:sp>
        <p:nvSpPr>
          <p:cNvPr id="2" name="Rectangle 1">
            <a:extLst>
              <a:ext uri="{FF2B5EF4-FFF2-40B4-BE49-F238E27FC236}">
                <a16:creationId xmlns:a16="http://schemas.microsoft.com/office/drawing/2014/main" id="{9BB75059-B1BB-0E4A-BB13-BB0FBE78914E}"/>
              </a:ext>
            </a:extLst>
          </p:cNvPr>
          <p:cNvSpPr/>
          <p:nvPr/>
        </p:nvSpPr>
        <p:spPr>
          <a:xfrm>
            <a:off x="177629" y="124034"/>
            <a:ext cx="3650092" cy="2288643"/>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55CDC1B-241A-6B4D-AAAD-2998FD23D736}"/>
              </a:ext>
            </a:extLst>
          </p:cNvPr>
          <p:cNvSpPr/>
          <p:nvPr/>
        </p:nvSpPr>
        <p:spPr>
          <a:xfrm>
            <a:off x="4204195" y="144082"/>
            <a:ext cx="3828829" cy="2288643"/>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6440655-A612-6D47-8B1B-2FBBAC41DB68}"/>
              </a:ext>
            </a:extLst>
          </p:cNvPr>
          <p:cNvSpPr/>
          <p:nvPr/>
        </p:nvSpPr>
        <p:spPr>
          <a:xfrm>
            <a:off x="4204194" y="2660985"/>
            <a:ext cx="3828829" cy="2288643"/>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9108DFC-0D2F-F14E-A3D2-8E2D55A95F3E}"/>
              </a:ext>
            </a:extLst>
          </p:cNvPr>
          <p:cNvSpPr/>
          <p:nvPr/>
        </p:nvSpPr>
        <p:spPr>
          <a:xfrm>
            <a:off x="177630" y="2652963"/>
            <a:ext cx="3660730" cy="2288643"/>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3423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174BFDE-D209-4F42-AC7B-2D6AC13FEFEF}"/>
              </a:ext>
            </a:extLst>
          </p:cNvPr>
          <p:cNvSpPr txBox="1">
            <a:spLocks/>
          </p:cNvSpPr>
          <p:nvPr/>
        </p:nvSpPr>
        <p:spPr>
          <a:xfrm>
            <a:off x="-469248" y="11494"/>
            <a:ext cx="10098685" cy="1135336"/>
          </a:xfrm>
          <a:prstGeom prst="rect">
            <a:avLst/>
          </a:prstGeom>
        </p:spPr>
        <p:txBody>
          <a:bodyPr/>
          <a:lstStyle>
            <a:lvl1pPr algn="l" defTabSz="457200" rtl="0" eaLnBrk="1" latinLnBrk="0" hangingPunct="1">
              <a:spcBef>
                <a:spcPct val="0"/>
              </a:spcBef>
              <a:buNone/>
              <a:defRPr sz="3800" kern="1200">
                <a:solidFill>
                  <a:schemeClr val="bg1"/>
                </a:solidFill>
                <a:latin typeface="Arial"/>
                <a:ea typeface="+mj-ea"/>
                <a:cs typeface="Arial"/>
              </a:defRPr>
            </a:lvl1pPr>
          </a:lstStyle>
          <a:p>
            <a:pPr algn="ctr"/>
            <a:r>
              <a:rPr lang="en-US" sz="4000" dirty="0">
                <a:latin typeface="+mn-lt"/>
                <a:ea typeface="Menlo" panose="020B0609030804020204" pitchFamily="49" charset="0"/>
                <a:cs typeface="Menlo" panose="020B0609030804020204" pitchFamily="49" charset="0"/>
              </a:rPr>
              <a:t>Command Line Interface</a:t>
            </a:r>
          </a:p>
        </p:txBody>
      </p:sp>
      <p:pic>
        <p:nvPicPr>
          <p:cNvPr id="2" name="Picture 1">
            <a:extLst>
              <a:ext uri="{FF2B5EF4-FFF2-40B4-BE49-F238E27FC236}">
                <a16:creationId xmlns:a16="http://schemas.microsoft.com/office/drawing/2014/main" id="{34A73FA2-B4EA-9941-A336-20D221A36605}"/>
              </a:ext>
            </a:extLst>
          </p:cNvPr>
          <p:cNvPicPr>
            <a:picLocks noChangeAspect="1"/>
          </p:cNvPicPr>
          <p:nvPr/>
        </p:nvPicPr>
        <p:blipFill>
          <a:blip r:embed="rId3"/>
          <a:stretch>
            <a:fillRect/>
          </a:stretch>
        </p:blipFill>
        <p:spPr>
          <a:xfrm>
            <a:off x="824163" y="786284"/>
            <a:ext cx="7495674" cy="4189311"/>
          </a:xfrm>
          <a:prstGeom prst="rect">
            <a:avLst/>
          </a:prstGeom>
        </p:spPr>
      </p:pic>
      <p:sp>
        <p:nvSpPr>
          <p:cNvPr id="6" name="Rectangle 5">
            <a:extLst>
              <a:ext uri="{FF2B5EF4-FFF2-40B4-BE49-F238E27FC236}">
                <a16:creationId xmlns:a16="http://schemas.microsoft.com/office/drawing/2014/main" id="{DF926FA7-111D-FF49-A16B-C4EABD642F83}"/>
              </a:ext>
            </a:extLst>
          </p:cNvPr>
          <p:cNvSpPr/>
          <p:nvPr/>
        </p:nvSpPr>
        <p:spPr>
          <a:xfrm>
            <a:off x="1031871" y="2923674"/>
            <a:ext cx="7149603" cy="1540042"/>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080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25411</TotalTime>
  <Words>2062</Words>
  <Application>Microsoft Macintosh PowerPoint</Application>
  <PresentationFormat>On-screen Show (16:9)</PresentationFormat>
  <Paragraphs>291</Paragraphs>
  <Slides>48</Slides>
  <Notes>41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-apple-system</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Amanda Cohen</dc:creator>
  <cp:lastModifiedBy>Joe Winchester</cp:lastModifiedBy>
  <cp:revision>205</cp:revision>
  <dcterms:created xsi:type="dcterms:W3CDTF">2015-04-06T18:30:18Z</dcterms:created>
  <dcterms:modified xsi:type="dcterms:W3CDTF">2021-02-03T14:31:37Z</dcterms:modified>
</cp:coreProperties>
</file>